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haroni" panose="02010803020104030203" pitchFamily="2" charset="-79"/>
      <p:bold r:id="rId13"/>
    </p:embeddedFont>
    <p:embeddedFont>
      <p:font typeface="Open Sans" panose="020B0606030504020204" pitchFamily="34" charset="0"/>
      <p:regular r:id="rId14"/>
      <p:bold r:id="rId15"/>
      <p:italic r:id="rId16"/>
      <p:boldItalic r:id="rId17"/>
    </p:embeddedFont>
    <p:embeddedFont>
      <p:font typeface="Open Sans Bold" panose="020B0806030504020204" charset="0"/>
      <p:regular r:id="rId18"/>
    </p:embeddedFont>
    <p:embeddedFont>
      <p:font typeface="Tajawal" panose="00000500000000000000" pitchFamily="2" charset="-78"/>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5FED"/>
    <a:srgbClr val="FFFFFF"/>
    <a:srgbClr val="9F9F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427BDB-2C0A-458B-9DA6-4270EEE1B386}" v="78" dt="2024-05-14T19:12:15.796"/>
  </p1510:revLst>
</p1510:revInfo>
</file>

<file path=ppt/tableStyles.xml><?xml version="1.0" encoding="utf-8"?>
<a:tblStyleLst xmlns:a="http://schemas.openxmlformats.org/drawingml/2006/main" def="{5C22544A-7EE6-4342-B048-85BDC9FD1C3A}">
  <a:tblStyle styleId="{5C22544A-7EE6-4342-B048-85BDC9FD1C3A}" styleName="نمط متوسط 2 - تميي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9" d="100"/>
          <a:sy n="59" d="100"/>
        </p:scale>
        <p:origin x="34"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image1.png>
</file>

<file path=ppt/media/image10.jpg>
</file>

<file path=ppt/media/image11.gif>
</file>

<file path=ppt/media/image12.gif>
</file>

<file path=ppt/media/image2.png>
</file>

<file path=ppt/media/image3.svg>
</file>

<file path=ppt/media/image4.png>
</file>

<file path=ppt/media/image5.sv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رأس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ar-SA"/>
          </a:p>
        </p:txBody>
      </p:sp>
      <p:sp>
        <p:nvSpPr>
          <p:cNvPr id="3" name="عنصر نائب للتاريخ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7D4CB31A-7BC9-435A-A7FF-54BACA414C49}" type="datetimeFigureOut">
              <a:rPr lang="ar-SA" smtClean="0"/>
              <a:t>14/09/46</a:t>
            </a:fld>
            <a:endParaRPr lang="ar-SA"/>
          </a:p>
        </p:txBody>
      </p:sp>
      <p:sp>
        <p:nvSpPr>
          <p:cNvPr id="4" name="عنصر نائب لصورة الشريحة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ar-SA"/>
          </a:p>
        </p:txBody>
      </p:sp>
      <p:sp>
        <p:nvSpPr>
          <p:cNvPr id="5" name="عنصر نائب للملاحظا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6" name="عنصر نائب للتذييل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ar-SA"/>
          </a:p>
        </p:txBody>
      </p:sp>
      <p:sp>
        <p:nvSpPr>
          <p:cNvPr id="7" name="عنصر نائب لرقم الشريحة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9F7384CE-0CB5-4A7F-B460-C737C7EE593C}" type="slidenum">
              <a:rPr lang="ar-SA" smtClean="0"/>
              <a:t>‹#›</a:t>
            </a:fld>
            <a:endParaRPr lang="ar-SA"/>
          </a:p>
        </p:txBody>
      </p:sp>
    </p:spTree>
    <p:extLst>
      <p:ext uri="{BB962C8B-B14F-4D97-AF65-F5344CB8AC3E}">
        <p14:creationId xmlns:p14="http://schemas.microsoft.com/office/powerpoint/2010/main" val="3885458164"/>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a:t>المقدمة</a:t>
            </a:r>
          </a:p>
        </p:txBody>
      </p:sp>
      <p:sp>
        <p:nvSpPr>
          <p:cNvPr id="4" name="عنصر نائب لرقم الشريحة 3"/>
          <p:cNvSpPr>
            <a:spLocks noGrp="1"/>
          </p:cNvSpPr>
          <p:nvPr>
            <p:ph type="sldNum" sz="quarter" idx="5"/>
          </p:nvPr>
        </p:nvSpPr>
        <p:spPr/>
        <p:txBody>
          <a:bodyPr/>
          <a:lstStyle/>
          <a:p>
            <a:fld id="{9F7384CE-0CB5-4A7F-B460-C737C7EE593C}" type="slidenum">
              <a:rPr lang="ar-SA" smtClean="0"/>
              <a:t>1</a:t>
            </a:fld>
            <a:endParaRPr lang="ar-SA"/>
          </a:p>
        </p:txBody>
      </p:sp>
    </p:spTree>
    <p:extLst>
      <p:ext uri="{BB962C8B-B14F-4D97-AF65-F5344CB8AC3E}">
        <p14:creationId xmlns:p14="http://schemas.microsoft.com/office/powerpoint/2010/main" val="811984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a:t>المحتويات</a:t>
            </a:r>
          </a:p>
        </p:txBody>
      </p:sp>
      <p:sp>
        <p:nvSpPr>
          <p:cNvPr id="4" name="عنصر نائب لرقم الشريحة 3"/>
          <p:cNvSpPr>
            <a:spLocks noGrp="1"/>
          </p:cNvSpPr>
          <p:nvPr>
            <p:ph type="sldNum" sz="quarter" idx="5"/>
          </p:nvPr>
        </p:nvSpPr>
        <p:spPr/>
        <p:txBody>
          <a:bodyPr/>
          <a:lstStyle/>
          <a:p>
            <a:fld id="{9F7384CE-0CB5-4A7F-B460-C737C7EE593C}" type="slidenum">
              <a:rPr lang="ar-SA" smtClean="0"/>
              <a:t>2</a:t>
            </a:fld>
            <a:endParaRPr lang="ar-SA"/>
          </a:p>
        </p:txBody>
      </p:sp>
    </p:spTree>
    <p:extLst>
      <p:ext uri="{BB962C8B-B14F-4D97-AF65-F5344CB8AC3E}">
        <p14:creationId xmlns:p14="http://schemas.microsoft.com/office/powerpoint/2010/main" val="182306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a:t>مفهوم البرمجة</a:t>
            </a:r>
          </a:p>
        </p:txBody>
      </p:sp>
      <p:sp>
        <p:nvSpPr>
          <p:cNvPr id="4" name="عنصر نائب لرقم الشريحة 3"/>
          <p:cNvSpPr>
            <a:spLocks noGrp="1"/>
          </p:cNvSpPr>
          <p:nvPr>
            <p:ph type="sldNum" sz="quarter" idx="5"/>
          </p:nvPr>
        </p:nvSpPr>
        <p:spPr/>
        <p:txBody>
          <a:bodyPr/>
          <a:lstStyle/>
          <a:p>
            <a:fld id="{9F7384CE-0CB5-4A7F-B460-C737C7EE593C}" type="slidenum">
              <a:rPr lang="ar-SA" smtClean="0"/>
              <a:t>3</a:t>
            </a:fld>
            <a:endParaRPr lang="ar-SA"/>
          </a:p>
        </p:txBody>
      </p:sp>
    </p:spTree>
    <p:extLst>
      <p:ext uri="{BB962C8B-B14F-4D97-AF65-F5344CB8AC3E}">
        <p14:creationId xmlns:p14="http://schemas.microsoft.com/office/powerpoint/2010/main" val="1489720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a:t>البرمجة عبر التاريخ</a:t>
            </a:r>
          </a:p>
        </p:txBody>
      </p:sp>
      <p:sp>
        <p:nvSpPr>
          <p:cNvPr id="4" name="عنصر نائب لرقم الشريحة 3"/>
          <p:cNvSpPr>
            <a:spLocks noGrp="1"/>
          </p:cNvSpPr>
          <p:nvPr>
            <p:ph type="sldNum" sz="quarter" idx="5"/>
          </p:nvPr>
        </p:nvSpPr>
        <p:spPr/>
        <p:txBody>
          <a:bodyPr/>
          <a:lstStyle/>
          <a:p>
            <a:fld id="{9F7384CE-0CB5-4A7F-B460-C737C7EE593C}" type="slidenum">
              <a:rPr lang="ar-SA" smtClean="0"/>
              <a:t>4</a:t>
            </a:fld>
            <a:endParaRPr lang="ar-SA"/>
          </a:p>
        </p:txBody>
      </p:sp>
    </p:spTree>
    <p:extLst>
      <p:ext uri="{BB962C8B-B14F-4D97-AF65-F5344CB8AC3E}">
        <p14:creationId xmlns:p14="http://schemas.microsoft.com/office/powerpoint/2010/main" val="412871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a:t>البرمجة عبر التاريخ 2</a:t>
            </a:r>
          </a:p>
        </p:txBody>
      </p:sp>
      <p:sp>
        <p:nvSpPr>
          <p:cNvPr id="4" name="عنصر نائب لرقم الشريحة 3"/>
          <p:cNvSpPr>
            <a:spLocks noGrp="1"/>
          </p:cNvSpPr>
          <p:nvPr>
            <p:ph type="sldNum" sz="quarter" idx="5"/>
          </p:nvPr>
        </p:nvSpPr>
        <p:spPr/>
        <p:txBody>
          <a:bodyPr/>
          <a:lstStyle/>
          <a:p>
            <a:fld id="{9F7384CE-0CB5-4A7F-B460-C737C7EE593C}" type="slidenum">
              <a:rPr lang="ar-SA" smtClean="0"/>
              <a:t>5</a:t>
            </a:fld>
            <a:endParaRPr lang="ar-SA"/>
          </a:p>
        </p:txBody>
      </p:sp>
    </p:spTree>
    <p:extLst>
      <p:ext uri="{BB962C8B-B14F-4D97-AF65-F5344CB8AC3E}">
        <p14:creationId xmlns:p14="http://schemas.microsoft.com/office/powerpoint/2010/main" val="2416400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a:t>لغات البرمجة</a:t>
            </a:r>
          </a:p>
        </p:txBody>
      </p:sp>
      <p:sp>
        <p:nvSpPr>
          <p:cNvPr id="4" name="عنصر نائب لرقم الشريحة 3"/>
          <p:cNvSpPr>
            <a:spLocks noGrp="1"/>
          </p:cNvSpPr>
          <p:nvPr>
            <p:ph type="sldNum" sz="quarter" idx="5"/>
          </p:nvPr>
        </p:nvSpPr>
        <p:spPr/>
        <p:txBody>
          <a:bodyPr/>
          <a:lstStyle/>
          <a:p>
            <a:fld id="{9F7384CE-0CB5-4A7F-B460-C737C7EE593C}" type="slidenum">
              <a:rPr lang="ar-SA" smtClean="0"/>
              <a:t>6</a:t>
            </a:fld>
            <a:endParaRPr lang="ar-SA"/>
          </a:p>
        </p:txBody>
      </p:sp>
    </p:spTree>
    <p:extLst>
      <p:ext uri="{BB962C8B-B14F-4D97-AF65-F5344CB8AC3E}">
        <p14:creationId xmlns:p14="http://schemas.microsoft.com/office/powerpoint/2010/main" val="33433557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a:t>لغات البرمجة</a:t>
            </a:r>
          </a:p>
        </p:txBody>
      </p:sp>
      <p:sp>
        <p:nvSpPr>
          <p:cNvPr id="4" name="عنصر نائب لرقم الشريحة 3"/>
          <p:cNvSpPr>
            <a:spLocks noGrp="1"/>
          </p:cNvSpPr>
          <p:nvPr>
            <p:ph type="sldNum" sz="quarter" idx="5"/>
          </p:nvPr>
        </p:nvSpPr>
        <p:spPr/>
        <p:txBody>
          <a:bodyPr/>
          <a:lstStyle/>
          <a:p>
            <a:fld id="{9F7384CE-0CB5-4A7F-B460-C737C7EE593C}" type="slidenum">
              <a:rPr lang="ar-SA" smtClean="0"/>
              <a:t>7</a:t>
            </a:fld>
            <a:endParaRPr lang="ar-SA"/>
          </a:p>
        </p:txBody>
      </p:sp>
    </p:spTree>
    <p:extLst>
      <p:ext uri="{BB962C8B-B14F-4D97-AF65-F5344CB8AC3E}">
        <p14:creationId xmlns:p14="http://schemas.microsoft.com/office/powerpoint/2010/main" val="1095000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a:t>البرمجة الحديثة</a:t>
            </a:r>
          </a:p>
        </p:txBody>
      </p:sp>
      <p:sp>
        <p:nvSpPr>
          <p:cNvPr id="4" name="عنصر نائب لرقم الشريحة 3"/>
          <p:cNvSpPr>
            <a:spLocks noGrp="1"/>
          </p:cNvSpPr>
          <p:nvPr>
            <p:ph type="sldNum" sz="quarter" idx="5"/>
          </p:nvPr>
        </p:nvSpPr>
        <p:spPr/>
        <p:txBody>
          <a:bodyPr/>
          <a:lstStyle/>
          <a:p>
            <a:fld id="{9F7384CE-0CB5-4A7F-B460-C737C7EE593C}" type="slidenum">
              <a:rPr lang="ar-SA" smtClean="0"/>
              <a:t>8</a:t>
            </a:fld>
            <a:endParaRPr lang="ar-SA"/>
          </a:p>
        </p:txBody>
      </p:sp>
    </p:spTree>
    <p:extLst>
      <p:ext uri="{BB962C8B-B14F-4D97-AF65-F5344CB8AC3E}">
        <p14:creationId xmlns:p14="http://schemas.microsoft.com/office/powerpoint/2010/main" val="17544448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ar-SA" sz="1200" dirty="0">
                <a:solidFill>
                  <a:srgbClr val="FFFFFF"/>
                </a:solidFill>
                <a:latin typeface="Tajawal" panose="00000500000000000000" pitchFamily="2" charset="-78"/>
                <a:cs typeface="Tajawal" panose="00000500000000000000" pitchFamily="2" charset="-78"/>
              </a:rPr>
              <a:t>القدرة على قراءة الشفرة المصدرية</a:t>
            </a:r>
            <a:endParaRPr lang="en-US" sz="1200" dirty="0">
              <a:solidFill>
                <a:srgbClr val="FFFFFF"/>
              </a:solidFill>
              <a:latin typeface="Tajawal" panose="00000500000000000000" pitchFamily="2" charset="-78"/>
              <a:cs typeface="Tajawal" panose="00000500000000000000" pitchFamily="2" charset="-78"/>
            </a:endParaRPr>
          </a:p>
        </p:txBody>
      </p:sp>
      <p:sp>
        <p:nvSpPr>
          <p:cNvPr id="4" name="عنصر نائب لرقم الشريحة 3"/>
          <p:cNvSpPr>
            <a:spLocks noGrp="1"/>
          </p:cNvSpPr>
          <p:nvPr>
            <p:ph type="sldNum" sz="quarter" idx="5"/>
          </p:nvPr>
        </p:nvSpPr>
        <p:spPr/>
        <p:txBody>
          <a:bodyPr/>
          <a:lstStyle/>
          <a:p>
            <a:fld id="{9F7384CE-0CB5-4A7F-B460-C737C7EE593C}" type="slidenum">
              <a:rPr lang="ar-SA" smtClean="0"/>
              <a:t>9</a:t>
            </a:fld>
            <a:endParaRPr lang="ar-SA"/>
          </a:p>
        </p:txBody>
      </p:sp>
    </p:spTree>
    <p:extLst>
      <p:ext uri="{BB962C8B-B14F-4D97-AF65-F5344CB8AC3E}">
        <p14:creationId xmlns:p14="http://schemas.microsoft.com/office/powerpoint/2010/main" val="3785956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B31AD0F-BF52-42DB-964D-CA2FC4C71551}" type="datetime1">
              <a:rPr lang="en-US" smtClean="0"/>
              <a:t>3/13/2025</a:t>
            </a:fld>
            <a:endParaRPr lang="en-US"/>
          </a:p>
        </p:txBody>
      </p:sp>
      <p:sp>
        <p:nvSpPr>
          <p:cNvPr id="5" name="Footer Placeholder 4"/>
          <p:cNvSpPr>
            <a:spLocks noGrp="1"/>
          </p:cNvSpPr>
          <p:nvPr>
            <p:ph type="ftr" sz="quarter" idx="11"/>
          </p:nvPr>
        </p:nvSpPr>
        <p:spPr/>
        <p:txBody>
          <a:bodyPr/>
          <a:lstStyle/>
          <a:p>
            <a:r>
              <a:rPr lang="ar-SA"/>
              <a:t>المؤسسة العامة للتدريب التقني و المهني</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A0CB41-A461-4BDD-822E-BD0FD17DB31A}" type="datetime1">
              <a:rPr lang="en-US" smtClean="0"/>
              <a:t>3/13/2025</a:t>
            </a:fld>
            <a:endParaRPr lang="en-US"/>
          </a:p>
        </p:txBody>
      </p:sp>
      <p:sp>
        <p:nvSpPr>
          <p:cNvPr id="5" name="Footer Placeholder 4"/>
          <p:cNvSpPr>
            <a:spLocks noGrp="1"/>
          </p:cNvSpPr>
          <p:nvPr>
            <p:ph type="ftr" sz="quarter" idx="11"/>
          </p:nvPr>
        </p:nvSpPr>
        <p:spPr/>
        <p:txBody>
          <a:bodyPr/>
          <a:lstStyle/>
          <a:p>
            <a:r>
              <a:rPr lang="ar-SA"/>
              <a:t>المؤسسة العامة للتدريب التقني و المهني</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A79B76-5D00-409B-9C42-7375272680E6}" type="datetime1">
              <a:rPr lang="en-US" smtClean="0"/>
              <a:t>3/13/2025</a:t>
            </a:fld>
            <a:endParaRPr lang="en-US"/>
          </a:p>
        </p:txBody>
      </p:sp>
      <p:sp>
        <p:nvSpPr>
          <p:cNvPr id="5" name="Footer Placeholder 4"/>
          <p:cNvSpPr>
            <a:spLocks noGrp="1"/>
          </p:cNvSpPr>
          <p:nvPr>
            <p:ph type="ftr" sz="quarter" idx="11"/>
          </p:nvPr>
        </p:nvSpPr>
        <p:spPr/>
        <p:txBody>
          <a:bodyPr/>
          <a:lstStyle/>
          <a:p>
            <a:r>
              <a:rPr lang="ar-SA"/>
              <a:t>المؤسسة العامة للتدريب التقني و المهني</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7F8491-C67B-41B6-94E7-B6987BCA4D0E}" type="datetime1">
              <a:rPr lang="en-US" smtClean="0"/>
              <a:t>3/13/2025</a:t>
            </a:fld>
            <a:endParaRPr lang="en-US"/>
          </a:p>
        </p:txBody>
      </p:sp>
      <p:sp>
        <p:nvSpPr>
          <p:cNvPr id="5" name="Footer Placeholder 4"/>
          <p:cNvSpPr>
            <a:spLocks noGrp="1"/>
          </p:cNvSpPr>
          <p:nvPr>
            <p:ph type="ftr" sz="quarter" idx="11"/>
          </p:nvPr>
        </p:nvSpPr>
        <p:spPr/>
        <p:txBody>
          <a:bodyPr/>
          <a:lstStyle/>
          <a:p>
            <a:r>
              <a:rPr lang="ar-SA"/>
              <a:t>المؤسسة العامة للتدريب التقني و المهني</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939D6D-CEE0-426E-9E49-5D8029D18D5D}" type="datetime1">
              <a:rPr lang="en-US" smtClean="0"/>
              <a:t>3/13/2025</a:t>
            </a:fld>
            <a:endParaRPr lang="en-US"/>
          </a:p>
        </p:txBody>
      </p:sp>
      <p:sp>
        <p:nvSpPr>
          <p:cNvPr id="5" name="Footer Placeholder 4"/>
          <p:cNvSpPr>
            <a:spLocks noGrp="1"/>
          </p:cNvSpPr>
          <p:nvPr>
            <p:ph type="ftr" sz="quarter" idx="11"/>
          </p:nvPr>
        </p:nvSpPr>
        <p:spPr/>
        <p:txBody>
          <a:bodyPr/>
          <a:lstStyle/>
          <a:p>
            <a:r>
              <a:rPr lang="ar-SA"/>
              <a:t>المؤسسة العامة للتدريب التقني و المهني</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02CAA6B-9D44-4ECB-BFEB-75FE43402627}" type="datetime1">
              <a:rPr lang="en-US" smtClean="0"/>
              <a:t>3/13/2025</a:t>
            </a:fld>
            <a:endParaRPr lang="en-US"/>
          </a:p>
        </p:txBody>
      </p:sp>
      <p:sp>
        <p:nvSpPr>
          <p:cNvPr id="6" name="Footer Placeholder 5"/>
          <p:cNvSpPr>
            <a:spLocks noGrp="1"/>
          </p:cNvSpPr>
          <p:nvPr>
            <p:ph type="ftr" sz="quarter" idx="11"/>
          </p:nvPr>
        </p:nvSpPr>
        <p:spPr/>
        <p:txBody>
          <a:bodyPr/>
          <a:lstStyle/>
          <a:p>
            <a:r>
              <a:rPr lang="ar-SA"/>
              <a:t>المؤسسة العامة للتدريب التقني و المهني</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9C2C287-CF55-40D0-A2E8-11DAEF06B41E}" type="datetime1">
              <a:rPr lang="en-US" smtClean="0"/>
              <a:t>3/13/2025</a:t>
            </a:fld>
            <a:endParaRPr lang="en-US"/>
          </a:p>
        </p:txBody>
      </p:sp>
      <p:sp>
        <p:nvSpPr>
          <p:cNvPr id="8" name="Footer Placeholder 7"/>
          <p:cNvSpPr>
            <a:spLocks noGrp="1"/>
          </p:cNvSpPr>
          <p:nvPr>
            <p:ph type="ftr" sz="quarter" idx="11"/>
          </p:nvPr>
        </p:nvSpPr>
        <p:spPr/>
        <p:txBody>
          <a:bodyPr/>
          <a:lstStyle/>
          <a:p>
            <a:r>
              <a:rPr lang="ar-SA"/>
              <a:t>المؤسسة العامة للتدريب التقني و المهني</a:t>
            </a:r>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B049DDD-D5F4-4449-BC52-2AA2F2D387A9}" type="datetime1">
              <a:rPr lang="en-US" smtClean="0"/>
              <a:t>3/13/2025</a:t>
            </a:fld>
            <a:endParaRPr lang="en-US"/>
          </a:p>
        </p:txBody>
      </p:sp>
      <p:sp>
        <p:nvSpPr>
          <p:cNvPr id="4" name="Footer Placeholder 3"/>
          <p:cNvSpPr>
            <a:spLocks noGrp="1"/>
          </p:cNvSpPr>
          <p:nvPr>
            <p:ph type="ftr" sz="quarter" idx="11"/>
          </p:nvPr>
        </p:nvSpPr>
        <p:spPr/>
        <p:txBody>
          <a:bodyPr/>
          <a:lstStyle/>
          <a:p>
            <a:r>
              <a:rPr lang="ar-SA"/>
              <a:t>المؤسسة العامة للتدريب التقني و المهني</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92C9E8-4B2C-4ED3-B2AB-AFB816891B4D}" type="datetime1">
              <a:rPr lang="en-US" smtClean="0"/>
              <a:t>3/13/2025</a:t>
            </a:fld>
            <a:endParaRPr lang="en-US"/>
          </a:p>
        </p:txBody>
      </p:sp>
      <p:sp>
        <p:nvSpPr>
          <p:cNvPr id="3" name="Footer Placeholder 2"/>
          <p:cNvSpPr>
            <a:spLocks noGrp="1"/>
          </p:cNvSpPr>
          <p:nvPr>
            <p:ph type="ftr" sz="quarter" idx="11"/>
          </p:nvPr>
        </p:nvSpPr>
        <p:spPr/>
        <p:txBody>
          <a:bodyPr/>
          <a:lstStyle/>
          <a:p>
            <a:r>
              <a:rPr lang="ar-SA"/>
              <a:t>المؤسسة العامة للتدريب التقني و المهني</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61CEF8A-632D-4392-97E1-8C7355D8CDDD}" type="datetime1">
              <a:rPr lang="en-US" smtClean="0"/>
              <a:t>3/13/2025</a:t>
            </a:fld>
            <a:endParaRPr lang="en-US"/>
          </a:p>
        </p:txBody>
      </p:sp>
      <p:sp>
        <p:nvSpPr>
          <p:cNvPr id="6" name="Footer Placeholder 5"/>
          <p:cNvSpPr>
            <a:spLocks noGrp="1"/>
          </p:cNvSpPr>
          <p:nvPr>
            <p:ph type="ftr" sz="quarter" idx="11"/>
          </p:nvPr>
        </p:nvSpPr>
        <p:spPr/>
        <p:txBody>
          <a:bodyPr/>
          <a:lstStyle/>
          <a:p>
            <a:r>
              <a:rPr lang="ar-SA"/>
              <a:t>المؤسسة العامة للتدريب التقني و المهني</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B788FF6-A8DC-4696-B2DB-9C9743B52A03}" type="datetime1">
              <a:rPr lang="en-US" smtClean="0"/>
              <a:t>3/13/2025</a:t>
            </a:fld>
            <a:endParaRPr lang="en-US"/>
          </a:p>
        </p:txBody>
      </p:sp>
      <p:sp>
        <p:nvSpPr>
          <p:cNvPr id="6" name="Footer Placeholder 5"/>
          <p:cNvSpPr>
            <a:spLocks noGrp="1"/>
          </p:cNvSpPr>
          <p:nvPr>
            <p:ph type="ftr" sz="quarter" idx="11"/>
          </p:nvPr>
        </p:nvSpPr>
        <p:spPr/>
        <p:txBody>
          <a:bodyPr/>
          <a:lstStyle/>
          <a:p>
            <a:r>
              <a:rPr lang="ar-SA"/>
              <a:t>المؤسسة العامة للتدريب التقني و المهني</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DC834C-0CC3-4088-BA14-57A873348D6B}" type="datetime1">
              <a:rPr lang="en-US" smtClean="0"/>
              <a:t>3/13/2025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ar-SA"/>
              <a:t>المؤسسة العامة للتدريب التقني و المهني</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6.png"/><Relationship Id="rId7"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0.jp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0.jpg"/><Relationship Id="rId5" Type="http://schemas.openxmlformats.org/officeDocument/2006/relationships/image" Target="../media/image5.sv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sv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2.gif"/><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35FED"/>
        </a:solidFill>
        <a:effectLst/>
      </p:bgPr>
    </p:bg>
    <p:spTree>
      <p:nvGrpSpPr>
        <p:cNvPr id="1" name=""/>
        <p:cNvGrpSpPr/>
        <p:nvPr/>
      </p:nvGrpSpPr>
      <p:grpSpPr>
        <a:xfrm>
          <a:off x="0" y="0"/>
          <a:ext cx="0" cy="0"/>
          <a:chOff x="0" y="0"/>
          <a:chExt cx="0" cy="0"/>
        </a:xfrm>
      </p:grpSpPr>
      <p:sp>
        <p:nvSpPr>
          <p:cNvPr id="2" name="AutoShape 2"/>
          <p:cNvSpPr/>
          <p:nvPr/>
        </p:nvSpPr>
        <p:spPr>
          <a:xfrm>
            <a:off x="5554153" y="9423399"/>
            <a:ext cx="7179693" cy="0"/>
          </a:xfrm>
          <a:prstGeom prst="line">
            <a:avLst/>
          </a:prstGeom>
          <a:ln w="19050" cap="flat">
            <a:solidFill>
              <a:srgbClr val="FFFFFF"/>
            </a:solidFill>
            <a:prstDash val="solid"/>
            <a:headEnd type="none" w="sm" len="sm"/>
            <a:tailEnd type="none" w="sm" len="sm"/>
          </a:ln>
        </p:spPr>
        <p:txBody>
          <a:bodyPr/>
          <a:lstStyle/>
          <a:p>
            <a:endParaRPr lang="ar-SA"/>
          </a:p>
        </p:txBody>
      </p:sp>
      <p:sp>
        <p:nvSpPr>
          <p:cNvPr id="3" name="Freeform 3"/>
          <p:cNvSpPr/>
          <p:nvPr/>
        </p:nvSpPr>
        <p:spPr>
          <a:xfrm>
            <a:off x="9165250" y="5630918"/>
            <a:ext cx="14578232" cy="11510729"/>
          </a:xfrm>
          <a:custGeom>
            <a:avLst/>
            <a:gdLst/>
            <a:ahLst/>
            <a:cxnLst/>
            <a:rect l="l" t="t" r="r" b="b"/>
            <a:pathLst>
              <a:path w="14578232" h="11510729">
                <a:moveTo>
                  <a:pt x="0" y="0"/>
                </a:moveTo>
                <a:lnTo>
                  <a:pt x="14578233" y="0"/>
                </a:lnTo>
                <a:lnTo>
                  <a:pt x="14578233" y="11510729"/>
                </a:lnTo>
                <a:lnTo>
                  <a:pt x="0" y="11510729"/>
                </a:lnTo>
                <a:lnTo>
                  <a:pt x="0" y="0"/>
                </a:lnTo>
                <a:close/>
              </a:path>
            </a:pathLst>
          </a:custGeom>
          <a:blipFill>
            <a:blip r:embed="rId3"/>
            <a:stretch>
              <a:fillRect/>
            </a:stretch>
          </a:blipFill>
        </p:spPr>
        <p:txBody>
          <a:bodyPr/>
          <a:lstStyle/>
          <a:p>
            <a:endParaRPr lang="ar-SA"/>
          </a:p>
        </p:txBody>
      </p:sp>
      <p:grpSp>
        <p:nvGrpSpPr>
          <p:cNvPr id="5" name="Group 5"/>
          <p:cNvGrpSpPr/>
          <p:nvPr/>
        </p:nvGrpSpPr>
        <p:grpSpPr>
          <a:xfrm>
            <a:off x="1505733" y="779523"/>
            <a:ext cx="3541345" cy="999247"/>
            <a:chOff x="0" y="0"/>
            <a:chExt cx="932700" cy="263176"/>
          </a:xfrm>
        </p:grpSpPr>
        <p:sp>
          <p:nvSpPr>
            <p:cNvPr id="6" name="Freeform 6"/>
            <p:cNvSpPr/>
            <p:nvPr/>
          </p:nvSpPr>
          <p:spPr>
            <a:xfrm>
              <a:off x="0" y="0"/>
              <a:ext cx="932700" cy="263176"/>
            </a:xfrm>
            <a:custGeom>
              <a:avLst/>
              <a:gdLst/>
              <a:ahLst/>
              <a:cxnLst/>
              <a:rect l="l" t="t" r="r" b="b"/>
              <a:pathLst>
                <a:path w="932700" h="263176">
                  <a:moveTo>
                    <a:pt x="131588" y="0"/>
                  </a:moveTo>
                  <a:lnTo>
                    <a:pt x="801112" y="0"/>
                  </a:lnTo>
                  <a:cubicBezTo>
                    <a:pt x="836011" y="0"/>
                    <a:pt x="869481" y="13864"/>
                    <a:pt x="894159" y="38541"/>
                  </a:cubicBezTo>
                  <a:cubicBezTo>
                    <a:pt x="918836" y="63219"/>
                    <a:pt x="932700" y="96689"/>
                    <a:pt x="932700" y="131588"/>
                  </a:cubicBezTo>
                  <a:lnTo>
                    <a:pt x="932700" y="131588"/>
                  </a:lnTo>
                  <a:cubicBezTo>
                    <a:pt x="932700" y="166487"/>
                    <a:pt x="918836" y="199957"/>
                    <a:pt x="894159" y="224635"/>
                  </a:cubicBezTo>
                  <a:cubicBezTo>
                    <a:pt x="869481" y="249313"/>
                    <a:pt x="836011" y="263176"/>
                    <a:pt x="801112" y="263176"/>
                  </a:cubicBezTo>
                  <a:lnTo>
                    <a:pt x="131588" y="263176"/>
                  </a:lnTo>
                  <a:cubicBezTo>
                    <a:pt x="96689" y="263176"/>
                    <a:pt x="63219" y="249313"/>
                    <a:pt x="38541" y="224635"/>
                  </a:cubicBezTo>
                  <a:cubicBezTo>
                    <a:pt x="13864" y="199957"/>
                    <a:pt x="0" y="166487"/>
                    <a:pt x="0" y="131588"/>
                  </a:cubicBezTo>
                  <a:lnTo>
                    <a:pt x="0" y="131588"/>
                  </a:lnTo>
                  <a:cubicBezTo>
                    <a:pt x="0" y="96689"/>
                    <a:pt x="13864" y="63219"/>
                    <a:pt x="38541" y="38541"/>
                  </a:cubicBezTo>
                  <a:cubicBezTo>
                    <a:pt x="63219" y="13864"/>
                    <a:pt x="96689" y="0"/>
                    <a:pt x="131588" y="0"/>
                  </a:cubicBezTo>
                  <a:close/>
                </a:path>
              </a:pathLst>
            </a:custGeom>
            <a:solidFill>
              <a:srgbClr val="000000">
                <a:alpha val="0"/>
              </a:srgbClr>
            </a:solidFill>
            <a:ln w="19050" cap="rnd">
              <a:solidFill>
                <a:srgbClr val="FFFFFF"/>
              </a:solidFill>
              <a:prstDash val="solid"/>
              <a:round/>
            </a:ln>
          </p:spPr>
          <p:txBody>
            <a:bodyPr/>
            <a:lstStyle/>
            <a:p>
              <a:endParaRPr lang="ar-SA" dirty="0"/>
            </a:p>
          </p:txBody>
        </p:sp>
        <p:sp>
          <p:nvSpPr>
            <p:cNvPr id="7" name="TextBox 7"/>
            <p:cNvSpPr txBox="1"/>
            <p:nvPr/>
          </p:nvSpPr>
          <p:spPr>
            <a:xfrm>
              <a:off x="0" y="-28575"/>
              <a:ext cx="932700" cy="291751"/>
            </a:xfrm>
            <a:prstGeom prst="rect">
              <a:avLst/>
            </a:prstGeom>
          </p:spPr>
          <p:txBody>
            <a:bodyPr lIns="50800" tIns="50800" rIns="50800" bIns="50800" rtlCol="0" anchor="ctr"/>
            <a:lstStyle/>
            <a:p>
              <a:pPr algn="ctr">
                <a:lnSpc>
                  <a:spcPts val="2240"/>
                </a:lnSpc>
              </a:pPr>
              <a:endParaRPr/>
            </a:p>
          </p:txBody>
        </p:sp>
      </p:grpSp>
      <p:sp>
        <p:nvSpPr>
          <p:cNvPr id="8" name="TextBox 8"/>
          <p:cNvSpPr txBox="1"/>
          <p:nvPr/>
        </p:nvSpPr>
        <p:spPr>
          <a:xfrm>
            <a:off x="11430000" y="3675304"/>
            <a:ext cx="12819258" cy="1885131"/>
          </a:xfrm>
          <a:prstGeom prst="rect">
            <a:avLst/>
          </a:prstGeom>
        </p:spPr>
        <p:txBody>
          <a:bodyPr lIns="0" tIns="0" rIns="0" bIns="0" rtlCol="0" anchor="t">
            <a:spAutoFit/>
          </a:bodyPr>
          <a:lstStyle/>
          <a:p>
            <a:pPr algn="l">
              <a:lnSpc>
                <a:spcPts val="14000"/>
              </a:lnSpc>
            </a:pPr>
            <a:r>
              <a:rPr lang="ar-SA" sz="14000" dirty="0">
                <a:solidFill>
                  <a:srgbClr val="FFFFFF"/>
                </a:solidFill>
                <a:latin typeface="Tajawal" panose="00000500000000000000" pitchFamily="2" charset="-78"/>
                <a:cs typeface="Tajawal" panose="00000500000000000000" pitchFamily="2" charset="-78"/>
              </a:rPr>
              <a:t>البرمجة</a:t>
            </a:r>
            <a:endParaRPr lang="en-US" sz="14000" dirty="0">
              <a:solidFill>
                <a:srgbClr val="FFFFFF"/>
              </a:solidFill>
              <a:latin typeface="Tajawal" panose="00000500000000000000" pitchFamily="2" charset="-78"/>
              <a:cs typeface="Tajawal" panose="00000500000000000000" pitchFamily="2" charset="-78"/>
            </a:endParaRPr>
          </a:p>
        </p:txBody>
      </p:sp>
      <p:sp>
        <p:nvSpPr>
          <p:cNvPr id="11" name="TextBox 11"/>
          <p:cNvSpPr txBox="1"/>
          <p:nvPr/>
        </p:nvSpPr>
        <p:spPr>
          <a:xfrm>
            <a:off x="1505733" y="981075"/>
            <a:ext cx="3541345" cy="514343"/>
          </a:xfrm>
          <a:prstGeom prst="rect">
            <a:avLst/>
          </a:prstGeom>
        </p:spPr>
        <p:txBody>
          <a:bodyPr lIns="0" tIns="0" rIns="0" bIns="0" rtlCol="0" anchor="t">
            <a:spAutoFit/>
          </a:bodyPr>
          <a:lstStyle/>
          <a:p>
            <a:pPr algn="ctr">
              <a:lnSpc>
                <a:spcPts val="4200"/>
              </a:lnSpc>
            </a:pPr>
            <a:r>
              <a:rPr lang="en-US" sz="3000" dirty="0">
                <a:solidFill>
                  <a:srgbClr val="FFFFFF"/>
                </a:solidFill>
                <a:latin typeface="Open Sans"/>
              </a:rPr>
              <a:t>May 14 , 2024</a:t>
            </a:r>
          </a:p>
        </p:txBody>
      </p:sp>
      <p:sp>
        <p:nvSpPr>
          <p:cNvPr id="12" name="عنصر نائب للتذييل 11">
            <a:extLst>
              <a:ext uri="{FF2B5EF4-FFF2-40B4-BE49-F238E27FC236}">
                <a16:creationId xmlns:a16="http://schemas.microsoft.com/office/drawing/2014/main" id="{2AA95C8A-2D9E-270E-B8D9-E2F9A792C792}"/>
              </a:ext>
            </a:extLst>
          </p:cNvPr>
          <p:cNvSpPr>
            <a:spLocks noGrp="1"/>
          </p:cNvSpPr>
          <p:nvPr>
            <p:ph type="ftr" sz="quarter" idx="11"/>
          </p:nvPr>
        </p:nvSpPr>
        <p:spPr>
          <a:xfrm>
            <a:off x="7391400" y="9639300"/>
            <a:ext cx="2895600" cy="365125"/>
          </a:xfrm>
        </p:spPr>
        <p:txBody>
          <a:bodyPr/>
          <a:lstStyle/>
          <a:p>
            <a:r>
              <a:rPr lang="ar-SA" dirty="0">
                <a:solidFill>
                  <a:schemeClr val="bg1"/>
                </a:solidFill>
                <a:latin typeface="Tajawal" panose="00000500000000000000" pitchFamily="2" charset="-78"/>
                <a:cs typeface="Tajawal" panose="00000500000000000000" pitchFamily="2" charset="-78"/>
              </a:rPr>
              <a:t>المؤسسة العامة للتدريب التقني و المهني</a:t>
            </a:r>
            <a:endParaRPr lang="en-US" dirty="0">
              <a:solidFill>
                <a:schemeClr val="bg1"/>
              </a:solidFill>
              <a:latin typeface="Tajawal" panose="00000500000000000000" pitchFamily="2" charset="-78"/>
              <a:cs typeface="Tajawal" panose="00000500000000000000" pitchFamily="2" charset="-78"/>
            </a:endParaRPr>
          </a:p>
        </p:txBody>
      </p:sp>
      <p:pic>
        <p:nvPicPr>
          <p:cNvPr id="14" name="رسم 13">
            <a:extLst>
              <a:ext uri="{FF2B5EF4-FFF2-40B4-BE49-F238E27FC236}">
                <a16:creationId xmlns:a16="http://schemas.microsoft.com/office/drawing/2014/main" id="{186FF583-318E-8DA8-F019-6016ABDE4D0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658154" y="458481"/>
            <a:ext cx="4181475" cy="10858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056803">
            <a:off x="8079574" y="-4233670"/>
            <a:ext cx="14943276" cy="11798962"/>
          </a:xfrm>
          <a:custGeom>
            <a:avLst/>
            <a:gdLst/>
            <a:ahLst/>
            <a:cxnLst/>
            <a:rect l="l" t="t" r="r" b="b"/>
            <a:pathLst>
              <a:path w="14943276" h="11798962">
                <a:moveTo>
                  <a:pt x="0" y="0"/>
                </a:moveTo>
                <a:lnTo>
                  <a:pt x="14943276" y="0"/>
                </a:lnTo>
                <a:lnTo>
                  <a:pt x="14943276" y="11798962"/>
                </a:lnTo>
                <a:lnTo>
                  <a:pt x="0" y="11798962"/>
                </a:lnTo>
                <a:lnTo>
                  <a:pt x="0" y="0"/>
                </a:lnTo>
                <a:close/>
              </a:path>
            </a:pathLst>
          </a:custGeom>
          <a:blipFill>
            <a:blip r:embed="rId2">
              <a:alphaModFix amt="35000"/>
            </a:blip>
            <a:stretch>
              <a:fillRect/>
            </a:stretch>
          </a:blipFill>
        </p:spPr>
        <p:txBody>
          <a:bodyPr/>
          <a:lstStyle/>
          <a:p>
            <a:endParaRPr lang="ar-SA"/>
          </a:p>
        </p:txBody>
      </p:sp>
      <p:sp>
        <p:nvSpPr>
          <p:cNvPr id="3" name="AutoShape 3"/>
          <p:cNvSpPr/>
          <p:nvPr/>
        </p:nvSpPr>
        <p:spPr>
          <a:xfrm>
            <a:off x="5554153" y="9423399"/>
            <a:ext cx="7179693" cy="0"/>
          </a:xfrm>
          <a:prstGeom prst="line">
            <a:avLst/>
          </a:prstGeom>
          <a:ln w="19050" cap="flat">
            <a:solidFill>
              <a:srgbClr val="635FED"/>
            </a:solidFill>
            <a:prstDash val="solid"/>
            <a:headEnd type="none" w="sm" len="sm"/>
            <a:tailEnd type="none" w="sm" len="sm"/>
          </a:ln>
        </p:spPr>
        <p:txBody>
          <a:bodyPr/>
          <a:lstStyle/>
          <a:p>
            <a:endParaRPr lang="ar-SA"/>
          </a:p>
        </p:txBody>
      </p:sp>
      <p:sp>
        <p:nvSpPr>
          <p:cNvPr id="28" name="TextBox 11">
            <a:extLst>
              <a:ext uri="{FF2B5EF4-FFF2-40B4-BE49-F238E27FC236}">
                <a16:creationId xmlns:a16="http://schemas.microsoft.com/office/drawing/2014/main" id="{1954933A-D85D-AC12-9027-8E3B0F40877C}"/>
              </a:ext>
            </a:extLst>
          </p:cNvPr>
          <p:cNvSpPr txBox="1"/>
          <p:nvPr/>
        </p:nvSpPr>
        <p:spPr>
          <a:xfrm>
            <a:off x="1028700" y="9107986"/>
            <a:ext cx="3541345" cy="456985"/>
          </a:xfrm>
          <a:prstGeom prst="rect">
            <a:avLst/>
          </a:prstGeom>
        </p:spPr>
        <p:txBody>
          <a:bodyPr lIns="0" tIns="0" rIns="0" bIns="0" rtlCol="0" anchor="t">
            <a:spAutoFit/>
          </a:bodyPr>
          <a:lstStyle/>
          <a:p>
            <a:pPr algn="ctr">
              <a:lnSpc>
                <a:spcPts val="4200"/>
              </a:lnSpc>
            </a:pPr>
            <a:r>
              <a:rPr lang="en-US" sz="1600" dirty="0">
                <a:latin typeface="Open Sans"/>
              </a:rPr>
              <a:t>May 14 , 2024</a:t>
            </a:r>
          </a:p>
        </p:txBody>
      </p:sp>
      <p:sp>
        <p:nvSpPr>
          <p:cNvPr id="30" name="TextBox 20">
            <a:extLst>
              <a:ext uri="{FF2B5EF4-FFF2-40B4-BE49-F238E27FC236}">
                <a16:creationId xmlns:a16="http://schemas.microsoft.com/office/drawing/2014/main" id="{4920CB7D-A7E4-1AF7-EFCC-E4AA4B73DF9C}"/>
              </a:ext>
            </a:extLst>
          </p:cNvPr>
          <p:cNvSpPr txBox="1"/>
          <p:nvPr/>
        </p:nvSpPr>
        <p:spPr>
          <a:xfrm>
            <a:off x="5147641" y="4000500"/>
            <a:ext cx="7586205" cy="1817036"/>
          </a:xfrm>
          <a:prstGeom prst="rect">
            <a:avLst/>
          </a:prstGeom>
        </p:spPr>
        <p:txBody>
          <a:bodyPr lIns="0" tIns="0" rIns="0" bIns="0" rtlCol="0" anchor="t">
            <a:spAutoFit/>
          </a:bodyPr>
          <a:lstStyle/>
          <a:p>
            <a:pPr algn="r">
              <a:lnSpc>
                <a:spcPts val="12883"/>
              </a:lnSpc>
            </a:pPr>
            <a:r>
              <a:rPr lang="ar-SA" sz="14980" dirty="0">
                <a:solidFill>
                  <a:srgbClr val="323232"/>
                </a:solidFill>
                <a:latin typeface="Tajawal" panose="00000500000000000000" pitchFamily="2" charset="-78"/>
                <a:cs typeface="Tajawal" panose="00000500000000000000" pitchFamily="2" charset="-78"/>
              </a:rPr>
              <a:t>شكراً لكم</a:t>
            </a:r>
            <a:endParaRPr lang="en-US" sz="14980" dirty="0">
              <a:solidFill>
                <a:srgbClr val="323232"/>
              </a:solidFill>
              <a:latin typeface="Tajawal" panose="00000500000000000000" pitchFamily="2" charset="-78"/>
              <a:cs typeface="Tajawal" panose="00000500000000000000" pitchFamily="2" charset="-78"/>
            </a:endParaRPr>
          </a:p>
        </p:txBody>
      </p:sp>
      <p:sp>
        <p:nvSpPr>
          <p:cNvPr id="31" name="TextBox 20">
            <a:extLst>
              <a:ext uri="{FF2B5EF4-FFF2-40B4-BE49-F238E27FC236}">
                <a16:creationId xmlns:a16="http://schemas.microsoft.com/office/drawing/2014/main" id="{F4163A59-48BC-1387-8363-E1EDC00E71FB}"/>
              </a:ext>
            </a:extLst>
          </p:cNvPr>
          <p:cNvSpPr txBox="1"/>
          <p:nvPr/>
        </p:nvSpPr>
        <p:spPr>
          <a:xfrm>
            <a:off x="-1143000" y="5200650"/>
            <a:ext cx="7586205" cy="1348446"/>
          </a:xfrm>
          <a:prstGeom prst="rect">
            <a:avLst/>
          </a:prstGeom>
        </p:spPr>
        <p:txBody>
          <a:bodyPr lIns="0" tIns="0" rIns="0" bIns="0" rtlCol="0" anchor="t">
            <a:spAutoFit/>
          </a:bodyPr>
          <a:lstStyle/>
          <a:p>
            <a:pPr algn="r">
              <a:lnSpc>
                <a:spcPts val="12883"/>
              </a:lnSpc>
            </a:pPr>
            <a:r>
              <a:rPr lang="en-US" sz="2800" dirty="0">
                <a:solidFill>
                  <a:srgbClr val="323232"/>
                </a:solidFill>
                <a:latin typeface="Aharoni" panose="02010803020104030203" pitchFamily="2" charset="-79"/>
                <a:cs typeface="Aharoni" panose="02010803020104030203" pitchFamily="2" charset="-79"/>
              </a:rPr>
              <a:t>The End</a:t>
            </a:r>
          </a:p>
        </p:txBody>
      </p:sp>
      <p:sp>
        <p:nvSpPr>
          <p:cNvPr id="32" name="عنصر نائب للتذييل 39">
            <a:extLst>
              <a:ext uri="{FF2B5EF4-FFF2-40B4-BE49-F238E27FC236}">
                <a16:creationId xmlns:a16="http://schemas.microsoft.com/office/drawing/2014/main" id="{969B3348-42A4-E31C-9426-7388E2706192}"/>
              </a:ext>
            </a:extLst>
          </p:cNvPr>
          <p:cNvSpPr>
            <a:spLocks noGrp="1"/>
          </p:cNvSpPr>
          <p:nvPr>
            <p:ph type="ftr" sz="quarter" idx="11"/>
          </p:nvPr>
        </p:nvSpPr>
        <p:spPr>
          <a:xfrm>
            <a:off x="7190100" y="9768979"/>
            <a:ext cx="2895600" cy="365125"/>
          </a:xfrm>
        </p:spPr>
        <p:txBody>
          <a:bodyPr/>
          <a:lstStyle/>
          <a:p>
            <a:r>
              <a:rPr lang="ar-SA" dirty="0">
                <a:solidFill>
                  <a:schemeClr val="tx1"/>
                </a:solidFill>
                <a:latin typeface="Tajawal" panose="00000500000000000000" pitchFamily="2" charset="-78"/>
                <a:cs typeface="Tajawal" panose="00000500000000000000" pitchFamily="2" charset="-78"/>
              </a:rPr>
              <a:t>المؤسسة العامة للتدريب التقني و المهني</a:t>
            </a:r>
            <a:endParaRPr lang="en-US" dirty="0">
              <a:solidFill>
                <a:schemeClr val="tx1"/>
              </a:solidFill>
              <a:latin typeface="Tajawal" panose="00000500000000000000" pitchFamily="2" charset="-78"/>
              <a:cs typeface="Tajawal" panose="00000500000000000000" pitchFamily="2" charset="-78"/>
            </a:endParaRPr>
          </a:p>
        </p:txBody>
      </p:sp>
      <p:pic>
        <p:nvPicPr>
          <p:cNvPr id="33" name="رسم 32">
            <a:extLst>
              <a:ext uri="{FF2B5EF4-FFF2-40B4-BE49-F238E27FC236}">
                <a16:creationId xmlns:a16="http://schemas.microsoft.com/office/drawing/2014/main" id="{69962DAD-C86D-A05B-13E3-12A1107492C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792200" y="250192"/>
            <a:ext cx="4181475" cy="10858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5554153" y="9423399"/>
            <a:ext cx="7179693" cy="0"/>
          </a:xfrm>
          <a:prstGeom prst="line">
            <a:avLst/>
          </a:prstGeom>
          <a:ln w="19050" cap="flat">
            <a:solidFill>
              <a:srgbClr val="635FED"/>
            </a:solidFill>
            <a:prstDash val="solid"/>
            <a:headEnd type="none" w="sm" len="sm"/>
            <a:tailEnd type="none" w="sm" len="sm"/>
          </a:ln>
        </p:spPr>
        <p:txBody>
          <a:bodyPr/>
          <a:lstStyle/>
          <a:p>
            <a:endParaRPr lang="ar-SA"/>
          </a:p>
        </p:txBody>
      </p:sp>
      <p:grpSp>
        <p:nvGrpSpPr>
          <p:cNvPr id="3" name="Group 3"/>
          <p:cNvGrpSpPr/>
          <p:nvPr/>
        </p:nvGrpSpPr>
        <p:grpSpPr>
          <a:xfrm>
            <a:off x="533400" y="3899031"/>
            <a:ext cx="5441378" cy="1352723"/>
            <a:chOff x="0" y="0"/>
            <a:chExt cx="1433120" cy="1224309"/>
          </a:xfrm>
        </p:grpSpPr>
        <p:sp>
          <p:nvSpPr>
            <p:cNvPr id="4" name="Freeform 4"/>
            <p:cNvSpPr/>
            <p:nvPr/>
          </p:nvSpPr>
          <p:spPr>
            <a:xfrm>
              <a:off x="0" y="0"/>
              <a:ext cx="1433120" cy="1224309"/>
            </a:xfrm>
            <a:prstGeom prst="roundRect">
              <a:avLst/>
            </a:prstGeom>
            <a:solidFill>
              <a:srgbClr val="000000">
                <a:alpha val="0"/>
              </a:srgbClr>
            </a:solidFill>
            <a:ln w="19050" cap="rnd">
              <a:solidFill>
                <a:srgbClr val="000000"/>
              </a:solidFill>
              <a:prstDash val="solid"/>
              <a:round/>
            </a:ln>
          </p:spPr>
          <p:txBody>
            <a:bodyPr/>
            <a:lstStyle/>
            <a:p>
              <a:endParaRPr lang="ar-SA"/>
            </a:p>
          </p:txBody>
        </p:sp>
        <p:sp>
          <p:nvSpPr>
            <p:cNvPr id="5" name="TextBox 5"/>
            <p:cNvSpPr txBox="1"/>
            <p:nvPr/>
          </p:nvSpPr>
          <p:spPr>
            <a:xfrm>
              <a:off x="0" y="-28575"/>
              <a:ext cx="1433120" cy="1252884"/>
            </a:xfrm>
            <a:prstGeom prst="roundRect">
              <a:avLst/>
            </a:prstGeom>
          </p:spPr>
          <p:txBody>
            <a:bodyPr lIns="50800" tIns="50800" rIns="50800" bIns="50800" rtlCol="0" anchor="ctr"/>
            <a:lstStyle/>
            <a:p>
              <a:pPr algn="ctr">
                <a:lnSpc>
                  <a:spcPts val="2240"/>
                </a:lnSpc>
              </a:pPr>
              <a:endParaRPr/>
            </a:p>
          </p:txBody>
        </p:sp>
      </p:grpSp>
      <p:grpSp>
        <p:nvGrpSpPr>
          <p:cNvPr id="9" name="Group 9"/>
          <p:cNvGrpSpPr/>
          <p:nvPr/>
        </p:nvGrpSpPr>
        <p:grpSpPr>
          <a:xfrm>
            <a:off x="883903" y="3465377"/>
            <a:ext cx="1429678" cy="867309"/>
            <a:chOff x="0" y="0"/>
            <a:chExt cx="376541" cy="228427"/>
          </a:xfrm>
        </p:grpSpPr>
        <p:sp>
          <p:nvSpPr>
            <p:cNvPr id="10" name="Freeform 10"/>
            <p:cNvSpPr/>
            <p:nvPr/>
          </p:nvSpPr>
          <p:spPr>
            <a:xfrm>
              <a:off x="0" y="0"/>
              <a:ext cx="376541" cy="228427"/>
            </a:xfrm>
            <a:custGeom>
              <a:avLst/>
              <a:gdLst/>
              <a:ahLst/>
              <a:cxnLst/>
              <a:rect l="l" t="t" r="r" b="b"/>
              <a:pathLst>
                <a:path w="376541" h="228427">
                  <a:moveTo>
                    <a:pt x="114213" y="0"/>
                  </a:moveTo>
                  <a:lnTo>
                    <a:pt x="262327" y="0"/>
                  </a:lnTo>
                  <a:cubicBezTo>
                    <a:pt x="292618" y="0"/>
                    <a:pt x="321669" y="12033"/>
                    <a:pt x="343088" y="33452"/>
                  </a:cubicBezTo>
                  <a:cubicBezTo>
                    <a:pt x="364507" y="54872"/>
                    <a:pt x="376541" y="83922"/>
                    <a:pt x="376541" y="114213"/>
                  </a:cubicBezTo>
                  <a:lnTo>
                    <a:pt x="376541" y="114213"/>
                  </a:lnTo>
                  <a:cubicBezTo>
                    <a:pt x="376541" y="177292"/>
                    <a:pt x="325405" y="228427"/>
                    <a:pt x="262327" y="228427"/>
                  </a:cubicBezTo>
                  <a:lnTo>
                    <a:pt x="114213" y="228427"/>
                  </a:lnTo>
                  <a:cubicBezTo>
                    <a:pt x="51135" y="228427"/>
                    <a:pt x="0" y="177292"/>
                    <a:pt x="0" y="114213"/>
                  </a:cubicBezTo>
                  <a:lnTo>
                    <a:pt x="0" y="114213"/>
                  </a:lnTo>
                  <a:cubicBezTo>
                    <a:pt x="0" y="51135"/>
                    <a:pt x="51135" y="0"/>
                    <a:pt x="114213" y="0"/>
                  </a:cubicBezTo>
                  <a:close/>
                </a:path>
              </a:pathLst>
            </a:custGeom>
            <a:solidFill>
              <a:srgbClr val="635FED"/>
            </a:solidFill>
            <a:ln w="19050" cap="rnd">
              <a:solidFill>
                <a:srgbClr val="000000"/>
              </a:solidFill>
              <a:prstDash val="solid"/>
              <a:round/>
            </a:ln>
          </p:spPr>
          <p:txBody>
            <a:bodyPr/>
            <a:lstStyle/>
            <a:p>
              <a:endParaRPr lang="ar-SA" dirty="0"/>
            </a:p>
          </p:txBody>
        </p:sp>
        <p:sp>
          <p:nvSpPr>
            <p:cNvPr id="11" name="TextBox 11"/>
            <p:cNvSpPr txBox="1"/>
            <p:nvPr/>
          </p:nvSpPr>
          <p:spPr>
            <a:xfrm>
              <a:off x="0" y="-28575"/>
              <a:ext cx="376541" cy="257002"/>
            </a:xfrm>
            <a:prstGeom prst="rect">
              <a:avLst/>
            </a:prstGeom>
          </p:spPr>
          <p:txBody>
            <a:bodyPr lIns="50800" tIns="50800" rIns="50800" bIns="50800" rtlCol="0" anchor="ctr"/>
            <a:lstStyle/>
            <a:p>
              <a:pPr algn="ctr">
                <a:lnSpc>
                  <a:spcPts val="2240"/>
                </a:lnSpc>
              </a:pPr>
              <a:endParaRPr/>
            </a:p>
          </p:txBody>
        </p:sp>
      </p:grpSp>
      <p:sp>
        <p:nvSpPr>
          <p:cNvPr id="22" name="TextBox 22"/>
          <p:cNvSpPr txBox="1"/>
          <p:nvPr/>
        </p:nvSpPr>
        <p:spPr>
          <a:xfrm>
            <a:off x="1295400" y="1440225"/>
            <a:ext cx="6840633" cy="1077218"/>
          </a:xfrm>
          <a:prstGeom prst="rect">
            <a:avLst/>
          </a:prstGeom>
        </p:spPr>
        <p:txBody>
          <a:bodyPr lIns="0" tIns="0" rIns="0" bIns="0" rtlCol="0" anchor="t">
            <a:spAutoFit/>
          </a:bodyPr>
          <a:lstStyle/>
          <a:p>
            <a:pPr algn="l">
              <a:lnSpc>
                <a:spcPts val="8000"/>
              </a:lnSpc>
            </a:pPr>
            <a:r>
              <a:rPr lang="ar-SA" sz="8000" dirty="0">
                <a:solidFill>
                  <a:srgbClr val="000000"/>
                </a:solidFill>
                <a:latin typeface="Tajawal" panose="00000500000000000000" pitchFamily="2" charset="-78"/>
                <a:cs typeface="Tajawal" panose="00000500000000000000" pitchFamily="2" charset="-78"/>
              </a:rPr>
              <a:t>المحتويات</a:t>
            </a:r>
            <a:endParaRPr lang="en-US" sz="8000" dirty="0">
              <a:solidFill>
                <a:srgbClr val="000000"/>
              </a:solidFill>
              <a:latin typeface="Tajawal" panose="00000500000000000000" pitchFamily="2" charset="-78"/>
              <a:cs typeface="Tajawal" panose="00000500000000000000" pitchFamily="2" charset="-78"/>
            </a:endParaRPr>
          </a:p>
        </p:txBody>
      </p:sp>
      <p:sp>
        <p:nvSpPr>
          <p:cNvPr id="23" name="TextBox 23"/>
          <p:cNvSpPr txBox="1"/>
          <p:nvPr/>
        </p:nvSpPr>
        <p:spPr>
          <a:xfrm>
            <a:off x="942389" y="3662494"/>
            <a:ext cx="1371191" cy="530225"/>
          </a:xfrm>
          <a:prstGeom prst="rect">
            <a:avLst/>
          </a:prstGeom>
        </p:spPr>
        <p:txBody>
          <a:bodyPr lIns="0" tIns="0" rIns="0" bIns="0" rtlCol="0" anchor="t">
            <a:spAutoFit/>
          </a:bodyPr>
          <a:lstStyle/>
          <a:p>
            <a:pPr algn="ctr">
              <a:lnSpc>
                <a:spcPts val="3999"/>
              </a:lnSpc>
            </a:pPr>
            <a:r>
              <a:rPr lang="en-US" sz="3999" dirty="0">
                <a:solidFill>
                  <a:srgbClr val="FFFFFF"/>
                </a:solidFill>
                <a:latin typeface="Open Sans Bold"/>
              </a:rPr>
              <a:t>01</a:t>
            </a:r>
          </a:p>
        </p:txBody>
      </p:sp>
      <p:sp>
        <p:nvSpPr>
          <p:cNvPr id="24" name="TextBox 24"/>
          <p:cNvSpPr txBox="1"/>
          <p:nvPr/>
        </p:nvSpPr>
        <p:spPr>
          <a:xfrm>
            <a:off x="6832300" y="3343101"/>
            <a:ext cx="1371191" cy="530225"/>
          </a:xfrm>
          <a:prstGeom prst="rect">
            <a:avLst/>
          </a:prstGeom>
        </p:spPr>
        <p:txBody>
          <a:bodyPr lIns="0" tIns="0" rIns="0" bIns="0" rtlCol="0" anchor="t">
            <a:spAutoFit/>
          </a:bodyPr>
          <a:lstStyle/>
          <a:p>
            <a:pPr algn="ctr">
              <a:lnSpc>
                <a:spcPts val="3999"/>
              </a:lnSpc>
            </a:pPr>
            <a:r>
              <a:rPr lang="en-US" sz="3999">
                <a:solidFill>
                  <a:srgbClr val="FFFFFF"/>
                </a:solidFill>
                <a:latin typeface="Open Sans Bold"/>
              </a:rPr>
              <a:t>02.</a:t>
            </a:r>
          </a:p>
        </p:txBody>
      </p:sp>
      <p:sp>
        <p:nvSpPr>
          <p:cNvPr id="25" name="TextBox 25"/>
          <p:cNvSpPr txBox="1"/>
          <p:nvPr/>
        </p:nvSpPr>
        <p:spPr>
          <a:xfrm>
            <a:off x="1132889" y="4364258"/>
            <a:ext cx="4068947" cy="490519"/>
          </a:xfrm>
          <a:prstGeom prst="rect">
            <a:avLst/>
          </a:prstGeom>
        </p:spPr>
        <p:txBody>
          <a:bodyPr lIns="0" tIns="0" rIns="0" bIns="0" rtlCol="0" anchor="t">
            <a:spAutoFit/>
          </a:bodyPr>
          <a:lstStyle/>
          <a:p>
            <a:pPr algn="ctr">
              <a:lnSpc>
                <a:spcPts val="3899"/>
              </a:lnSpc>
            </a:pPr>
            <a:r>
              <a:rPr lang="ar-SA" sz="2999" dirty="0">
                <a:solidFill>
                  <a:srgbClr val="000000"/>
                </a:solidFill>
                <a:latin typeface="Tajawal" panose="00000500000000000000" pitchFamily="2" charset="-78"/>
                <a:cs typeface="Tajawal" panose="00000500000000000000" pitchFamily="2" charset="-78"/>
              </a:rPr>
              <a:t>مفهوم البرمجة</a:t>
            </a:r>
            <a:endParaRPr lang="en-US" sz="2999" dirty="0">
              <a:solidFill>
                <a:srgbClr val="000000"/>
              </a:solidFill>
              <a:latin typeface="Tajawal" panose="00000500000000000000" pitchFamily="2" charset="-78"/>
              <a:cs typeface="Tajawal" panose="00000500000000000000" pitchFamily="2" charset="-78"/>
            </a:endParaRPr>
          </a:p>
        </p:txBody>
      </p:sp>
      <p:sp>
        <p:nvSpPr>
          <p:cNvPr id="29" name="TextBox 29"/>
          <p:cNvSpPr txBox="1"/>
          <p:nvPr/>
        </p:nvSpPr>
        <p:spPr>
          <a:xfrm>
            <a:off x="12635900" y="3343101"/>
            <a:ext cx="1371191" cy="530225"/>
          </a:xfrm>
          <a:prstGeom prst="rect">
            <a:avLst/>
          </a:prstGeom>
        </p:spPr>
        <p:txBody>
          <a:bodyPr lIns="0" tIns="0" rIns="0" bIns="0" rtlCol="0" anchor="t">
            <a:spAutoFit/>
          </a:bodyPr>
          <a:lstStyle/>
          <a:p>
            <a:pPr algn="ctr">
              <a:lnSpc>
                <a:spcPts val="3999"/>
              </a:lnSpc>
            </a:pPr>
            <a:r>
              <a:rPr lang="en-US" sz="3999" dirty="0">
                <a:solidFill>
                  <a:srgbClr val="FFFFFF"/>
                </a:solidFill>
                <a:latin typeface="Open Sans Bold"/>
              </a:rPr>
              <a:t>03</a:t>
            </a:r>
          </a:p>
        </p:txBody>
      </p:sp>
      <p:sp>
        <p:nvSpPr>
          <p:cNvPr id="31" name="عنصر نائب للتذييل 30">
            <a:extLst>
              <a:ext uri="{FF2B5EF4-FFF2-40B4-BE49-F238E27FC236}">
                <a16:creationId xmlns:a16="http://schemas.microsoft.com/office/drawing/2014/main" id="{9C22A594-7BF1-7728-9758-D40B0BFD09AD}"/>
              </a:ext>
            </a:extLst>
          </p:cNvPr>
          <p:cNvSpPr>
            <a:spLocks noGrp="1"/>
          </p:cNvSpPr>
          <p:nvPr>
            <p:ph type="ftr" sz="quarter" idx="11"/>
          </p:nvPr>
        </p:nvSpPr>
        <p:spPr>
          <a:xfrm>
            <a:off x="7086600" y="9632948"/>
            <a:ext cx="2895600" cy="365125"/>
          </a:xfrm>
        </p:spPr>
        <p:txBody>
          <a:bodyPr/>
          <a:lstStyle/>
          <a:p>
            <a:r>
              <a:rPr lang="ar-SA" dirty="0">
                <a:latin typeface="Tajawal" panose="00000500000000000000" pitchFamily="2" charset="-78"/>
                <a:cs typeface="Tajawal" panose="00000500000000000000" pitchFamily="2" charset="-78"/>
              </a:rPr>
              <a:t>المؤسسة </a:t>
            </a:r>
            <a:r>
              <a:rPr lang="ar-SA" dirty="0">
                <a:solidFill>
                  <a:srgbClr val="9F9F9F"/>
                </a:solidFill>
                <a:latin typeface="Tajawal" panose="00000500000000000000" pitchFamily="2" charset="-78"/>
                <a:cs typeface="Tajawal" panose="00000500000000000000" pitchFamily="2" charset="-78"/>
              </a:rPr>
              <a:t>العامة</a:t>
            </a:r>
            <a:r>
              <a:rPr lang="ar-SA" dirty="0">
                <a:latin typeface="Tajawal" panose="00000500000000000000" pitchFamily="2" charset="-78"/>
                <a:cs typeface="Tajawal" panose="00000500000000000000" pitchFamily="2" charset="-78"/>
              </a:rPr>
              <a:t> للتدريب التقني و المهني</a:t>
            </a:r>
            <a:endParaRPr lang="en-US" dirty="0">
              <a:latin typeface="Tajawal" panose="00000500000000000000" pitchFamily="2" charset="-78"/>
              <a:cs typeface="Tajawal" panose="00000500000000000000" pitchFamily="2" charset="-78"/>
            </a:endParaRPr>
          </a:p>
        </p:txBody>
      </p:sp>
      <p:pic>
        <p:nvPicPr>
          <p:cNvPr id="36" name="رسم 35">
            <a:extLst>
              <a:ext uri="{FF2B5EF4-FFF2-40B4-BE49-F238E27FC236}">
                <a16:creationId xmlns:a16="http://schemas.microsoft.com/office/drawing/2014/main" id="{C759677F-8F18-026F-D0F6-86014DAB18E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792200" y="250192"/>
            <a:ext cx="4181475" cy="1085850"/>
          </a:xfrm>
          <a:prstGeom prst="rect">
            <a:avLst/>
          </a:prstGeom>
        </p:spPr>
      </p:pic>
      <p:sp>
        <p:nvSpPr>
          <p:cNvPr id="37" name="TextBox 11">
            <a:extLst>
              <a:ext uri="{FF2B5EF4-FFF2-40B4-BE49-F238E27FC236}">
                <a16:creationId xmlns:a16="http://schemas.microsoft.com/office/drawing/2014/main" id="{0DC40BD2-884E-5A50-11EC-0C5FAB6CDFF3}"/>
              </a:ext>
            </a:extLst>
          </p:cNvPr>
          <p:cNvSpPr txBox="1"/>
          <p:nvPr/>
        </p:nvSpPr>
        <p:spPr>
          <a:xfrm>
            <a:off x="970214" y="9175963"/>
            <a:ext cx="3541345" cy="456985"/>
          </a:xfrm>
          <a:prstGeom prst="rect">
            <a:avLst/>
          </a:prstGeom>
        </p:spPr>
        <p:txBody>
          <a:bodyPr lIns="0" tIns="0" rIns="0" bIns="0" rtlCol="0" anchor="t">
            <a:spAutoFit/>
          </a:bodyPr>
          <a:lstStyle/>
          <a:p>
            <a:pPr algn="ctr">
              <a:lnSpc>
                <a:spcPts val="4200"/>
              </a:lnSpc>
            </a:pPr>
            <a:r>
              <a:rPr lang="en-US" sz="1600" dirty="0">
                <a:solidFill>
                  <a:srgbClr val="635FED"/>
                </a:solidFill>
                <a:latin typeface="Open Sans"/>
              </a:rPr>
              <a:t>May 14 , 2024</a:t>
            </a:r>
          </a:p>
        </p:txBody>
      </p:sp>
      <p:grpSp>
        <p:nvGrpSpPr>
          <p:cNvPr id="53" name="Group 3">
            <a:extLst>
              <a:ext uri="{FF2B5EF4-FFF2-40B4-BE49-F238E27FC236}">
                <a16:creationId xmlns:a16="http://schemas.microsoft.com/office/drawing/2014/main" id="{F0B4CA79-DBFD-DB05-250C-56123F1125A5}"/>
              </a:ext>
            </a:extLst>
          </p:cNvPr>
          <p:cNvGrpSpPr/>
          <p:nvPr/>
        </p:nvGrpSpPr>
        <p:grpSpPr>
          <a:xfrm>
            <a:off x="6574267" y="3867459"/>
            <a:ext cx="5441378" cy="1352723"/>
            <a:chOff x="0" y="0"/>
            <a:chExt cx="1433120" cy="1224309"/>
          </a:xfrm>
        </p:grpSpPr>
        <p:sp>
          <p:nvSpPr>
            <p:cNvPr id="54" name="Freeform 4">
              <a:extLst>
                <a:ext uri="{FF2B5EF4-FFF2-40B4-BE49-F238E27FC236}">
                  <a16:creationId xmlns:a16="http://schemas.microsoft.com/office/drawing/2014/main" id="{D0A92D64-7F8C-4D84-6858-6AA34561D2A6}"/>
                </a:ext>
              </a:extLst>
            </p:cNvPr>
            <p:cNvSpPr/>
            <p:nvPr/>
          </p:nvSpPr>
          <p:spPr>
            <a:xfrm>
              <a:off x="0" y="0"/>
              <a:ext cx="1433120" cy="1224309"/>
            </a:xfrm>
            <a:prstGeom prst="roundRect">
              <a:avLst/>
            </a:prstGeom>
            <a:solidFill>
              <a:srgbClr val="000000">
                <a:alpha val="0"/>
              </a:srgbClr>
            </a:solidFill>
            <a:ln w="19050" cap="rnd">
              <a:solidFill>
                <a:srgbClr val="000000"/>
              </a:solidFill>
              <a:prstDash val="solid"/>
              <a:round/>
            </a:ln>
          </p:spPr>
          <p:txBody>
            <a:bodyPr/>
            <a:lstStyle/>
            <a:p>
              <a:endParaRPr lang="ar-SA"/>
            </a:p>
          </p:txBody>
        </p:sp>
        <p:sp>
          <p:nvSpPr>
            <p:cNvPr id="55" name="TextBox 5">
              <a:extLst>
                <a:ext uri="{FF2B5EF4-FFF2-40B4-BE49-F238E27FC236}">
                  <a16:creationId xmlns:a16="http://schemas.microsoft.com/office/drawing/2014/main" id="{F0684C66-E52C-DFE5-4B94-B5DDCEDB16C4}"/>
                </a:ext>
              </a:extLst>
            </p:cNvPr>
            <p:cNvSpPr txBox="1"/>
            <p:nvPr/>
          </p:nvSpPr>
          <p:spPr>
            <a:xfrm>
              <a:off x="0" y="-28575"/>
              <a:ext cx="1433120" cy="1252884"/>
            </a:xfrm>
            <a:prstGeom prst="roundRect">
              <a:avLst/>
            </a:prstGeom>
          </p:spPr>
          <p:txBody>
            <a:bodyPr lIns="50800" tIns="50800" rIns="50800" bIns="50800" rtlCol="0" anchor="ctr"/>
            <a:lstStyle/>
            <a:p>
              <a:pPr algn="ctr">
                <a:lnSpc>
                  <a:spcPts val="2240"/>
                </a:lnSpc>
              </a:pPr>
              <a:endParaRPr/>
            </a:p>
          </p:txBody>
        </p:sp>
      </p:grpSp>
      <p:grpSp>
        <p:nvGrpSpPr>
          <p:cNvPr id="56" name="Group 9">
            <a:extLst>
              <a:ext uri="{FF2B5EF4-FFF2-40B4-BE49-F238E27FC236}">
                <a16:creationId xmlns:a16="http://schemas.microsoft.com/office/drawing/2014/main" id="{07CD6B3E-ED6F-226A-226C-30D52275A5E5}"/>
              </a:ext>
            </a:extLst>
          </p:cNvPr>
          <p:cNvGrpSpPr/>
          <p:nvPr/>
        </p:nvGrpSpPr>
        <p:grpSpPr>
          <a:xfrm>
            <a:off x="6924770" y="3433805"/>
            <a:ext cx="1429678" cy="867309"/>
            <a:chOff x="0" y="0"/>
            <a:chExt cx="376541" cy="228427"/>
          </a:xfrm>
        </p:grpSpPr>
        <p:sp>
          <p:nvSpPr>
            <p:cNvPr id="57" name="Freeform 10">
              <a:extLst>
                <a:ext uri="{FF2B5EF4-FFF2-40B4-BE49-F238E27FC236}">
                  <a16:creationId xmlns:a16="http://schemas.microsoft.com/office/drawing/2014/main" id="{B22E7FC7-9BA7-6948-6A1A-5B482438D487}"/>
                </a:ext>
              </a:extLst>
            </p:cNvPr>
            <p:cNvSpPr/>
            <p:nvPr/>
          </p:nvSpPr>
          <p:spPr>
            <a:xfrm>
              <a:off x="0" y="0"/>
              <a:ext cx="376541" cy="228427"/>
            </a:xfrm>
            <a:custGeom>
              <a:avLst/>
              <a:gdLst/>
              <a:ahLst/>
              <a:cxnLst/>
              <a:rect l="l" t="t" r="r" b="b"/>
              <a:pathLst>
                <a:path w="376541" h="228427">
                  <a:moveTo>
                    <a:pt x="114213" y="0"/>
                  </a:moveTo>
                  <a:lnTo>
                    <a:pt x="262327" y="0"/>
                  </a:lnTo>
                  <a:cubicBezTo>
                    <a:pt x="292618" y="0"/>
                    <a:pt x="321669" y="12033"/>
                    <a:pt x="343088" y="33452"/>
                  </a:cubicBezTo>
                  <a:cubicBezTo>
                    <a:pt x="364507" y="54872"/>
                    <a:pt x="376541" y="83922"/>
                    <a:pt x="376541" y="114213"/>
                  </a:cubicBezTo>
                  <a:lnTo>
                    <a:pt x="376541" y="114213"/>
                  </a:lnTo>
                  <a:cubicBezTo>
                    <a:pt x="376541" y="177292"/>
                    <a:pt x="325405" y="228427"/>
                    <a:pt x="262327" y="228427"/>
                  </a:cubicBezTo>
                  <a:lnTo>
                    <a:pt x="114213" y="228427"/>
                  </a:lnTo>
                  <a:cubicBezTo>
                    <a:pt x="51135" y="228427"/>
                    <a:pt x="0" y="177292"/>
                    <a:pt x="0" y="114213"/>
                  </a:cubicBezTo>
                  <a:lnTo>
                    <a:pt x="0" y="114213"/>
                  </a:lnTo>
                  <a:cubicBezTo>
                    <a:pt x="0" y="51135"/>
                    <a:pt x="51135" y="0"/>
                    <a:pt x="114213" y="0"/>
                  </a:cubicBezTo>
                  <a:close/>
                </a:path>
              </a:pathLst>
            </a:custGeom>
            <a:solidFill>
              <a:srgbClr val="635FED"/>
            </a:solidFill>
            <a:ln w="19050" cap="rnd">
              <a:solidFill>
                <a:srgbClr val="000000"/>
              </a:solidFill>
              <a:prstDash val="solid"/>
              <a:round/>
            </a:ln>
          </p:spPr>
          <p:txBody>
            <a:bodyPr/>
            <a:lstStyle/>
            <a:p>
              <a:endParaRPr lang="ar-SA" dirty="0"/>
            </a:p>
          </p:txBody>
        </p:sp>
        <p:sp>
          <p:nvSpPr>
            <p:cNvPr id="58" name="TextBox 11">
              <a:extLst>
                <a:ext uri="{FF2B5EF4-FFF2-40B4-BE49-F238E27FC236}">
                  <a16:creationId xmlns:a16="http://schemas.microsoft.com/office/drawing/2014/main" id="{8C3ADB99-A3DB-63D8-0794-B4640A54D2FF}"/>
                </a:ext>
              </a:extLst>
            </p:cNvPr>
            <p:cNvSpPr txBox="1"/>
            <p:nvPr/>
          </p:nvSpPr>
          <p:spPr>
            <a:xfrm>
              <a:off x="0" y="-28575"/>
              <a:ext cx="376541" cy="257002"/>
            </a:xfrm>
            <a:prstGeom prst="rect">
              <a:avLst/>
            </a:prstGeom>
          </p:spPr>
          <p:txBody>
            <a:bodyPr lIns="50800" tIns="50800" rIns="50800" bIns="50800" rtlCol="0" anchor="ctr"/>
            <a:lstStyle/>
            <a:p>
              <a:pPr algn="ctr">
                <a:lnSpc>
                  <a:spcPts val="2240"/>
                </a:lnSpc>
              </a:pPr>
              <a:endParaRPr/>
            </a:p>
          </p:txBody>
        </p:sp>
      </p:grpSp>
      <p:sp>
        <p:nvSpPr>
          <p:cNvPr id="59" name="TextBox 23">
            <a:extLst>
              <a:ext uri="{FF2B5EF4-FFF2-40B4-BE49-F238E27FC236}">
                <a16:creationId xmlns:a16="http://schemas.microsoft.com/office/drawing/2014/main" id="{7A12131B-D160-12F6-3844-AEE4384831EC}"/>
              </a:ext>
            </a:extLst>
          </p:cNvPr>
          <p:cNvSpPr txBox="1"/>
          <p:nvPr/>
        </p:nvSpPr>
        <p:spPr>
          <a:xfrm>
            <a:off x="6924769" y="3655353"/>
            <a:ext cx="1371191" cy="530225"/>
          </a:xfrm>
          <a:prstGeom prst="rect">
            <a:avLst/>
          </a:prstGeom>
        </p:spPr>
        <p:txBody>
          <a:bodyPr lIns="0" tIns="0" rIns="0" bIns="0" rtlCol="0" anchor="t">
            <a:spAutoFit/>
          </a:bodyPr>
          <a:lstStyle/>
          <a:p>
            <a:pPr algn="ctr">
              <a:lnSpc>
                <a:spcPts val="3999"/>
              </a:lnSpc>
            </a:pPr>
            <a:r>
              <a:rPr lang="en-US" sz="3999" dirty="0">
                <a:solidFill>
                  <a:srgbClr val="FFFFFF"/>
                </a:solidFill>
                <a:latin typeface="Open Sans Bold"/>
              </a:rPr>
              <a:t>02</a:t>
            </a:r>
          </a:p>
        </p:txBody>
      </p:sp>
      <p:sp>
        <p:nvSpPr>
          <p:cNvPr id="60" name="TextBox 25">
            <a:extLst>
              <a:ext uri="{FF2B5EF4-FFF2-40B4-BE49-F238E27FC236}">
                <a16:creationId xmlns:a16="http://schemas.microsoft.com/office/drawing/2014/main" id="{CF9F848C-DDB9-A279-30D4-3288835D36E6}"/>
              </a:ext>
            </a:extLst>
          </p:cNvPr>
          <p:cNvSpPr txBox="1"/>
          <p:nvPr/>
        </p:nvSpPr>
        <p:spPr>
          <a:xfrm>
            <a:off x="7173756" y="4332686"/>
            <a:ext cx="4068947" cy="490519"/>
          </a:xfrm>
          <a:prstGeom prst="rect">
            <a:avLst/>
          </a:prstGeom>
        </p:spPr>
        <p:txBody>
          <a:bodyPr lIns="0" tIns="0" rIns="0" bIns="0" rtlCol="0" anchor="t">
            <a:spAutoFit/>
          </a:bodyPr>
          <a:lstStyle/>
          <a:p>
            <a:pPr algn="ctr">
              <a:lnSpc>
                <a:spcPts val="3899"/>
              </a:lnSpc>
            </a:pPr>
            <a:r>
              <a:rPr lang="ar-SA" sz="2999" dirty="0">
                <a:solidFill>
                  <a:srgbClr val="000000"/>
                </a:solidFill>
                <a:latin typeface="Tajawal" panose="00000500000000000000" pitchFamily="2" charset="-78"/>
                <a:cs typeface="Tajawal" panose="00000500000000000000" pitchFamily="2" charset="-78"/>
              </a:rPr>
              <a:t>البرمجة عبر التاريخ</a:t>
            </a:r>
            <a:endParaRPr lang="en-US" sz="2999" dirty="0">
              <a:solidFill>
                <a:srgbClr val="000000"/>
              </a:solidFill>
              <a:latin typeface="Tajawal" panose="00000500000000000000" pitchFamily="2" charset="-78"/>
              <a:cs typeface="Tajawal" panose="00000500000000000000" pitchFamily="2" charset="-78"/>
            </a:endParaRPr>
          </a:p>
        </p:txBody>
      </p:sp>
      <p:grpSp>
        <p:nvGrpSpPr>
          <p:cNvPr id="61" name="Group 3">
            <a:extLst>
              <a:ext uri="{FF2B5EF4-FFF2-40B4-BE49-F238E27FC236}">
                <a16:creationId xmlns:a16="http://schemas.microsoft.com/office/drawing/2014/main" id="{E6EE6B7E-7474-B54B-E088-A92E03D999A5}"/>
              </a:ext>
            </a:extLst>
          </p:cNvPr>
          <p:cNvGrpSpPr/>
          <p:nvPr/>
        </p:nvGrpSpPr>
        <p:grpSpPr>
          <a:xfrm>
            <a:off x="12366148" y="3866218"/>
            <a:ext cx="5441378" cy="1352723"/>
            <a:chOff x="0" y="0"/>
            <a:chExt cx="1433120" cy="1224309"/>
          </a:xfrm>
        </p:grpSpPr>
        <p:sp>
          <p:nvSpPr>
            <p:cNvPr id="62" name="Freeform 4">
              <a:extLst>
                <a:ext uri="{FF2B5EF4-FFF2-40B4-BE49-F238E27FC236}">
                  <a16:creationId xmlns:a16="http://schemas.microsoft.com/office/drawing/2014/main" id="{36312F15-486D-01C8-7215-807C7B26C033}"/>
                </a:ext>
              </a:extLst>
            </p:cNvPr>
            <p:cNvSpPr/>
            <p:nvPr/>
          </p:nvSpPr>
          <p:spPr>
            <a:xfrm>
              <a:off x="0" y="0"/>
              <a:ext cx="1433120" cy="1224309"/>
            </a:xfrm>
            <a:prstGeom prst="roundRect">
              <a:avLst/>
            </a:prstGeom>
            <a:solidFill>
              <a:srgbClr val="000000">
                <a:alpha val="0"/>
              </a:srgbClr>
            </a:solidFill>
            <a:ln w="19050" cap="rnd">
              <a:solidFill>
                <a:srgbClr val="000000"/>
              </a:solidFill>
              <a:prstDash val="solid"/>
              <a:round/>
            </a:ln>
          </p:spPr>
          <p:txBody>
            <a:bodyPr/>
            <a:lstStyle/>
            <a:p>
              <a:endParaRPr lang="ar-SA"/>
            </a:p>
          </p:txBody>
        </p:sp>
        <p:sp>
          <p:nvSpPr>
            <p:cNvPr id="63" name="TextBox 5">
              <a:extLst>
                <a:ext uri="{FF2B5EF4-FFF2-40B4-BE49-F238E27FC236}">
                  <a16:creationId xmlns:a16="http://schemas.microsoft.com/office/drawing/2014/main" id="{CE90E167-92EE-7D32-444D-847E94ECEDB8}"/>
                </a:ext>
              </a:extLst>
            </p:cNvPr>
            <p:cNvSpPr txBox="1"/>
            <p:nvPr/>
          </p:nvSpPr>
          <p:spPr>
            <a:xfrm>
              <a:off x="0" y="-28575"/>
              <a:ext cx="1433120" cy="1252884"/>
            </a:xfrm>
            <a:prstGeom prst="roundRect">
              <a:avLst/>
            </a:prstGeom>
          </p:spPr>
          <p:txBody>
            <a:bodyPr lIns="50800" tIns="50800" rIns="50800" bIns="50800" rtlCol="0" anchor="ctr"/>
            <a:lstStyle/>
            <a:p>
              <a:pPr algn="ctr">
                <a:lnSpc>
                  <a:spcPts val="2240"/>
                </a:lnSpc>
              </a:pPr>
              <a:endParaRPr/>
            </a:p>
          </p:txBody>
        </p:sp>
      </p:grpSp>
      <p:grpSp>
        <p:nvGrpSpPr>
          <p:cNvPr id="64" name="Group 9">
            <a:extLst>
              <a:ext uri="{FF2B5EF4-FFF2-40B4-BE49-F238E27FC236}">
                <a16:creationId xmlns:a16="http://schemas.microsoft.com/office/drawing/2014/main" id="{1649D07E-CE2F-66C8-1721-BE5BCC2D66D9}"/>
              </a:ext>
            </a:extLst>
          </p:cNvPr>
          <p:cNvGrpSpPr/>
          <p:nvPr/>
        </p:nvGrpSpPr>
        <p:grpSpPr>
          <a:xfrm>
            <a:off x="12716651" y="3432564"/>
            <a:ext cx="1429678" cy="867309"/>
            <a:chOff x="0" y="0"/>
            <a:chExt cx="376541" cy="228427"/>
          </a:xfrm>
        </p:grpSpPr>
        <p:sp>
          <p:nvSpPr>
            <p:cNvPr id="65" name="Freeform 10">
              <a:extLst>
                <a:ext uri="{FF2B5EF4-FFF2-40B4-BE49-F238E27FC236}">
                  <a16:creationId xmlns:a16="http://schemas.microsoft.com/office/drawing/2014/main" id="{676D6593-05F4-15C7-FD77-91638D06E653}"/>
                </a:ext>
              </a:extLst>
            </p:cNvPr>
            <p:cNvSpPr/>
            <p:nvPr/>
          </p:nvSpPr>
          <p:spPr>
            <a:xfrm>
              <a:off x="0" y="0"/>
              <a:ext cx="376541" cy="228427"/>
            </a:xfrm>
            <a:custGeom>
              <a:avLst/>
              <a:gdLst/>
              <a:ahLst/>
              <a:cxnLst/>
              <a:rect l="l" t="t" r="r" b="b"/>
              <a:pathLst>
                <a:path w="376541" h="228427">
                  <a:moveTo>
                    <a:pt x="114213" y="0"/>
                  </a:moveTo>
                  <a:lnTo>
                    <a:pt x="262327" y="0"/>
                  </a:lnTo>
                  <a:cubicBezTo>
                    <a:pt x="292618" y="0"/>
                    <a:pt x="321669" y="12033"/>
                    <a:pt x="343088" y="33452"/>
                  </a:cubicBezTo>
                  <a:cubicBezTo>
                    <a:pt x="364507" y="54872"/>
                    <a:pt x="376541" y="83922"/>
                    <a:pt x="376541" y="114213"/>
                  </a:cubicBezTo>
                  <a:lnTo>
                    <a:pt x="376541" y="114213"/>
                  </a:lnTo>
                  <a:cubicBezTo>
                    <a:pt x="376541" y="177292"/>
                    <a:pt x="325405" y="228427"/>
                    <a:pt x="262327" y="228427"/>
                  </a:cubicBezTo>
                  <a:lnTo>
                    <a:pt x="114213" y="228427"/>
                  </a:lnTo>
                  <a:cubicBezTo>
                    <a:pt x="51135" y="228427"/>
                    <a:pt x="0" y="177292"/>
                    <a:pt x="0" y="114213"/>
                  </a:cubicBezTo>
                  <a:lnTo>
                    <a:pt x="0" y="114213"/>
                  </a:lnTo>
                  <a:cubicBezTo>
                    <a:pt x="0" y="51135"/>
                    <a:pt x="51135" y="0"/>
                    <a:pt x="114213" y="0"/>
                  </a:cubicBezTo>
                  <a:close/>
                </a:path>
              </a:pathLst>
            </a:custGeom>
            <a:solidFill>
              <a:srgbClr val="635FED"/>
            </a:solidFill>
            <a:ln w="19050" cap="rnd">
              <a:solidFill>
                <a:srgbClr val="000000"/>
              </a:solidFill>
              <a:prstDash val="solid"/>
              <a:round/>
            </a:ln>
          </p:spPr>
          <p:txBody>
            <a:bodyPr/>
            <a:lstStyle/>
            <a:p>
              <a:endParaRPr lang="ar-SA"/>
            </a:p>
          </p:txBody>
        </p:sp>
        <p:sp>
          <p:nvSpPr>
            <p:cNvPr id="66" name="TextBox 11">
              <a:extLst>
                <a:ext uri="{FF2B5EF4-FFF2-40B4-BE49-F238E27FC236}">
                  <a16:creationId xmlns:a16="http://schemas.microsoft.com/office/drawing/2014/main" id="{D78F0322-638C-2676-E6A4-2B2CA1F68D1E}"/>
                </a:ext>
              </a:extLst>
            </p:cNvPr>
            <p:cNvSpPr txBox="1"/>
            <p:nvPr/>
          </p:nvSpPr>
          <p:spPr>
            <a:xfrm>
              <a:off x="0" y="-28575"/>
              <a:ext cx="376541" cy="257002"/>
            </a:xfrm>
            <a:prstGeom prst="rect">
              <a:avLst/>
            </a:prstGeom>
          </p:spPr>
          <p:txBody>
            <a:bodyPr lIns="50800" tIns="50800" rIns="50800" bIns="50800" rtlCol="0" anchor="ctr"/>
            <a:lstStyle/>
            <a:p>
              <a:pPr algn="ctr">
                <a:lnSpc>
                  <a:spcPts val="2240"/>
                </a:lnSpc>
              </a:pPr>
              <a:endParaRPr/>
            </a:p>
          </p:txBody>
        </p:sp>
      </p:grpSp>
      <p:sp>
        <p:nvSpPr>
          <p:cNvPr id="67" name="TextBox 23">
            <a:extLst>
              <a:ext uri="{FF2B5EF4-FFF2-40B4-BE49-F238E27FC236}">
                <a16:creationId xmlns:a16="http://schemas.microsoft.com/office/drawing/2014/main" id="{14B1E1D3-4754-4465-326C-5E098484EE38}"/>
              </a:ext>
            </a:extLst>
          </p:cNvPr>
          <p:cNvSpPr txBox="1"/>
          <p:nvPr/>
        </p:nvSpPr>
        <p:spPr>
          <a:xfrm>
            <a:off x="12745894" y="3669355"/>
            <a:ext cx="1371191" cy="530225"/>
          </a:xfrm>
          <a:prstGeom prst="rect">
            <a:avLst/>
          </a:prstGeom>
        </p:spPr>
        <p:txBody>
          <a:bodyPr lIns="0" tIns="0" rIns="0" bIns="0" rtlCol="0" anchor="t">
            <a:spAutoFit/>
          </a:bodyPr>
          <a:lstStyle/>
          <a:p>
            <a:pPr algn="ctr">
              <a:lnSpc>
                <a:spcPts val="3999"/>
              </a:lnSpc>
            </a:pPr>
            <a:r>
              <a:rPr lang="en-US" sz="3999" dirty="0">
                <a:solidFill>
                  <a:srgbClr val="FFFFFF"/>
                </a:solidFill>
                <a:latin typeface="Open Sans Bold"/>
              </a:rPr>
              <a:t>03</a:t>
            </a:r>
          </a:p>
        </p:txBody>
      </p:sp>
      <p:sp>
        <p:nvSpPr>
          <p:cNvPr id="68" name="TextBox 25">
            <a:extLst>
              <a:ext uri="{FF2B5EF4-FFF2-40B4-BE49-F238E27FC236}">
                <a16:creationId xmlns:a16="http://schemas.microsoft.com/office/drawing/2014/main" id="{0E9E08B5-A2A7-9380-41A8-6B1F01655883}"/>
              </a:ext>
            </a:extLst>
          </p:cNvPr>
          <p:cNvSpPr txBox="1"/>
          <p:nvPr/>
        </p:nvSpPr>
        <p:spPr>
          <a:xfrm>
            <a:off x="12965637" y="4331445"/>
            <a:ext cx="4068947" cy="490519"/>
          </a:xfrm>
          <a:prstGeom prst="rect">
            <a:avLst/>
          </a:prstGeom>
        </p:spPr>
        <p:txBody>
          <a:bodyPr lIns="0" tIns="0" rIns="0" bIns="0" rtlCol="0" anchor="t">
            <a:spAutoFit/>
          </a:bodyPr>
          <a:lstStyle/>
          <a:p>
            <a:pPr algn="ctr">
              <a:lnSpc>
                <a:spcPts val="3899"/>
              </a:lnSpc>
            </a:pPr>
            <a:r>
              <a:rPr lang="ar-SA" sz="2999" dirty="0">
                <a:solidFill>
                  <a:srgbClr val="000000"/>
                </a:solidFill>
                <a:latin typeface="Tajawal" panose="00000500000000000000" pitchFamily="2" charset="-78"/>
                <a:cs typeface="Tajawal" panose="00000500000000000000" pitchFamily="2" charset="-78"/>
              </a:rPr>
              <a:t>لغات البرمجة</a:t>
            </a:r>
            <a:endParaRPr lang="en-US" sz="2999" dirty="0">
              <a:solidFill>
                <a:srgbClr val="000000"/>
              </a:solidFill>
              <a:latin typeface="Tajawal" panose="00000500000000000000" pitchFamily="2" charset="-78"/>
              <a:cs typeface="Tajawal" panose="00000500000000000000" pitchFamily="2" charset="-78"/>
            </a:endParaRPr>
          </a:p>
        </p:txBody>
      </p:sp>
      <p:grpSp>
        <p:nvGrpSpPr>
          <p:cNvPr id="69" name="Group 3">
            <a:extLst>
              <a:ext uri="{FF2B5EF4-FFF2-40B4-BE49-F238E27FC236}">
                <a16:creationId xmlns:a16="http://schemas.microsoft.com/office/drawing/2014/main" id="{AE30E578-33D8-CBA7-9747-AD242BA3B3F6}"/>
              </a:ext>
            </a:extLst>
          </p:cNvPr>
          <p:cNvGrpSpPr/>
          <p:nvPr/>
        </p:nvGrpSpPr>
        <p:grpSpPr>
          <a:xfrm>
            <a:off x="468286" y="5780480"/>
            <a:ext cx="5441378" cy="1352723"/>
            <a:chOff x="0" y="0"/>
            <a:chExt cx="1433120" cy="1224309"/>
          </a:xfrm>
        </p:grpSpPr>
        <p:sp>
          <p:nvSpPr>
            <p:cNvPr id="70" name="Freeform 4">
              <a:extLst>
                <a:ext uri="{FF2B5EF4-FFF2-40B4-BE49-F238E27FC236}">
                  <a16:creationId xmlns:a16="http://schemas.microsoft.com/office/drawing/2014/main" id="{701A7600-86C9-BCA9-A351-AB732A1C2DDD}"/>
                </a:ext>
              </a:extLst>
            </p:cNvPr>
            <p:cNvSpPr/>
            <p:nvPr/>
          </p:nvSpPr>
          <p:spPr>
            <a:xfrm>
              <a:off x="0" y="0"/>
              <a:ext cx="1433120" cy="1224309"/>
            </a:xfrm>
            <a:prstGeom prst="roundRect">
              <a:avLst/>
            </a:prstGeom>
            <a:solidFill>
              <a:srgbClr val="000000">
                <a:alpha val="0"/>
              </a:srgbClr>
            </a:solidFill>
            <a:ln w="19050" cap="rnd">
              <a:solidFill>
                <a:srgbClr val="000000"/>
              </a:solidFill>
              <a:prstDash val="solid"/>
              <a:round/>
            </a:ln>
          </p:spPr>
          <p:txBody>
            <a:bodyPr/>
            <a:lstStyle/>
            <a:p>
              <a:endParaRPr lang="ar-SA"/>
            </a:p>
          </p:txBody>
        </p:sp>
        <p:sp>
          <p:nvSpPr>
            <p:cNvPr id="71" name="TextBox 5">
              <a:extLst>
                <a:ext uri="{FF2B5EF4-FFF2-40B4-BE49-F238E27FC236}">
                  <a16:creationId xmlns:a16="http://schemas.microsoft.com/office/drawing/2014/main" id="{1B694422-44F8-7CBF-9FA0-5E4FC85109A4}"/>
                </a:ext>
              </a:extLst>
            </p:cNvPr>
            <p:cNvSpPr txBox="1"/>
            <p:nvPr/>
          </p:nvSpPr>
          <p:spPr>
            <a:xfrm>
              <a:off x="0" y="-28575"/>
              <a:ext cx="1433120" cy="1252884"/>
            </a:xfrm>
            <a:prstGeom prst="roundRect">
              <a:avLst/>
            </a:prstGeom>
          </p:spPr>
          <p:txBody>
            <a:bodyPr lIns="50800" tIns="50800" rIns="50800" bIns="50800" rtlCol="0" anchor="ctr"/>
            <a:lstStyle/>
            <a:p>
              <a:pPr algn="ctr">
                <a:lnSpc>
                  <a:spcPts val="2240"/>
                </a:lnSpc>
              </a:pPr>
              <a:endParaRPr/>
            </a:p>
          </p:txBody>
        </p:sp>
      </p:grpSp>
      <p:grpSp>
        <p:nvGrpSpPr>
          <p:cNvPr id="72" name="Group 9">
            <a:extLst>
              <a:ext uri="{FF2B5EF4-FFF2-40B4-BE49-F238E27FC236}">
                <a16:creationId xmlns:a16="http://schemas.microsoft.com/office/drawing/2014/main" id="{66AC2447-FC32-DB61-C6B1-82E6CBC6EA0A}"/>
              </a:ext>
            </a:extLst>
          </p:cNvPr>
          <p:cNvGrpSpPr/>
          <p:nvPr/>
        </p:nvGrpSpPr>
        <p:grpSpPr>
          <a:xfrm>
            <a:off x="818789" y="5346826"/>
            <a:ext cx="1429678" cy="867309"/>
            <a:chOff x="0" y="0"/>
            <a:chExt cx="376541" cy="228427"/>
          </a:xfrm>
        </p:grpSpPr>
        <p:sp>
          <p:nvSpPr>
            <p:cNvPr id="73" name="Freeform 10">
              <a:extLst>
                <a:ext uri="{FF2B5EF4-FFF2-40B4-BE49-F238E27FC236}">
                  <a16:creationId xmlns:a16="http://schemas.microsoft.com/office/drawing/2014/main" id="{88AA8E8E-54D0-0425-E94C-020F2714BD54}"/>
                </a:ext>
              </a:extLst>
            </p:cNvPr>
            <p:cNvSpPr/>
            <p:nvPr/>
          </p:nvSpPr>
          <p:spPr>
            <a:xfrm>
              <a:off x="0" y="0"/>
              <a:ext cx="376541" cy="228427"/>
            </a:xfrm>
            <a:custGeom>
              <a:avLst/>
              <a:gdLst/>
              <a:ahLst/>
              <a:cxnLst/>
              <a:rect l="l" t="t" r="r" b="b"/>
              <a:pathLst>
                <a:path w="376541" h="228427">
                  <a:moveTo>
                    <a:pt x="114213" y="0"/>
                  </a:moveTo>
                  <a:lnTo>
                    <a:pt x="262327" y="0"/>
                  </a:lnTo>
                  <a:cubicBezTo>
                    <a:pt x="292618" y="0"/>
                    <a:pt x="321669" y="12033"/>
                    <a:pt x="343088" y="33452"/>
                  </a:cubicBezTo>
                  <a:cubicBezTo>
                    <a:pt x="364507" y="54872"/>
                    <a:pt x="376541" y="83922"/>
                    <a:pt x="376541" y="114213"/>
                  </a:cubicBezTo>
                  <a:lnTo>
                    <a:pt x="376541" y="114213"/>
                  </a:lnTo>
                  <a:cubicBezTo>
                    <a:pt x="376541" y="177292"/>
                    <a:pt x="325405" y="228427"/>
                    <a:pt x="262327" y="228427"/>
                  </a:cubicBezTo>
                  <a:lnTo>
                    <a:pt x="114213" y="228427"/>
                  </a:lnTo>
                  <a:cubicBezTo>
                    <a:pt x="51135" y="228427"/>
                    <a:pt x="0" y="177292"/>
                    <a:pt x="0" y="114213"/>
                  </a:cubicBezTo>
                  <a:lnTo>
                    <a:pt x="0" y="114213"/>
                  </a:lnTo>
                  <a:cubicBezTo>
                    <a:pt x="0" y="51135"/>
                    <a:pt x="51135" y="0"/>
                    <a:pt x="114213" y="0"/>
                  </a:cubicBezTo>
                  <a:close/>
                </a:path>
              </a:pathLst>
            </a:custGeom>
            <a:solidFill>
              <a:srgbClr val="635FED"/>
            </a:solidFill>
            <a:ln w="19050" cap="rnd">
              <a:solidFill>
                <a:srgbClr val="000000"/>
              </a:solidFill>
              <a:prstDash val="solid"/>
              <a:round/>
            </a:ln>
          </p:spPr>
          <p:txBody>
            <a:bodyPr/>
            <a:lstStyle/>
            <a:p>
              <a:endParaRPr lang="ar-SA" dirty="0"/>
            </a:p>
          </p:txBody>
        </p:sp>
        <p:sp>
          <p:nvSpPr>
            <p:cNvPr id="74" name="TextBox 11">
              <a:extLst>
                <a:ext uri="{FF2B5EF4-FFF2-40B4-BE49-F238E27FC236}">
                  <a16:creationId xmlns:a16="http://schemas.microsoft.com/office/drawing/2014/main" id="{5BCF59A5-6CF1-BFF1-A353-BB51DAA625B4}"/>
                </a:ext>
              </a:extLst>
            </p:cNvPr>
            <p:cNvSpPr txBox="1"/>
            <p:nvPr/>
          </p:nvSpPr>
          <p:spPr>
            <a:xfrm>
              <a:off x="0" y="-28575"/>
              <a:ext cx="376541" cy="257002"/>
            </a:xfrm>
            <a:prstGeom prst="rect">
              <a:avLst/>
            </a:prstGeom>
          </p:spPr>
          <p:txBody>
            <a:bodyPr lIns="50800" tIns="50800" rIns="50800" bIns="50800" rtlCol="0" anchor="ctr"/>
            <a:lstStyle/>
            <a:p>
              <a:pPr algn="ctr">
                <a:lnSpc>
                  <a:spcPts val="2240"/>
                </a:lnSpc>
              </a:pPr>
              <a:endParaRPr/>
            </a:p>
          </p:txBody>
        </p:sp>
      </p:grpSp>
      <p:sp>
        <p:nvSpPr>
          <p:cNvPr id="75" name="TextBox 23">
            <a:extLst>
              <a:ext uri="{FF2B5EF4-FFF2-40B4-BE49-F238E27FC236}">
                <a16:creationId xmlns:a16="http://schemas.microsoft.com/office/drawing/2014/main" id="{C5A1B433-3A2A-DC23-E232-E9786B00CDEA}"/>
              </a:ext>
            </a:extLst>
          </p:cNvPr>
          <p:cNvSpPr txBox="1"/>
          <p:nvPr/>
        </p:nvSpPr>
        <p:spPr>
          <a:xfrm>
            <a:off x="848032" y="5576423"/>
            <a:ext cx="1371191" cy="530225"/>
          </a:xfrm>
          <a:prstGeom prst="rect">
            <a:avLst/>
          </a:prstGeom>
        </p:spPr>
        <p:txBody>
          <a:bodyPr lIns="0" tIns="0" rIns="0" bIns="0" rtlCol="0" anchor="t">
            <a:spAutoFit/>
          </a:bodyPr>
          <a:lstStyle/>
          <a:p>
            <a:pPr algn="ctr">
              <a:lnSpc>
                <a:spcPts val="3999"/>
              </a:lnSpc>
            </a:pPr>
            <a:r>
              <a:rPr lang="en-US" sz="3999" dirty="0">
                <a:solidFill>
                  <a:srgbClr val="FFFFFF"/>
                </a:solidFill>
                <a:latin typeface="Open Sans Bold"/>
              </a:rPr>
              <a:t>04</a:t>
            </a:r>
          </a:p>
        </p:txBody>
      </p:sp>
      <p:sp>
        <p:nvSpPr>
          <p:cNvPr id="76" name="TextBox 25">
            <a:extLst>
              <a:ext uri="{FF2B5EF4-FFF2-40B4-BE49-F238E27FC236}">
                <a16:creationId xmlns:a16="http://schemas.microsoft.com/office/drawing/2014/main" id="{AF3BB7AD-B708-1AA4-4308-DC301A47E12E}"/>
              </a:ext>
            </a:extLst>
          </p:cNvPr>
          <p:cNvSpPr txBox="1"/>
          <p:nvPr/>
        </p:nvSpPr>
        <p:spPr>
          <a:xfrm>
            <a:off x="1067775" y="6245707"/>
            <a:ext cx="4068947" cy="490519"/>
          </a:xfrm>
          <a:prstGeom prst="rect">
            <a:avLst/>
          </a:prstGeom>
        </p:spPr>
        <p:txBody>
          <a:bodyPr lIns="0" tIns="0" rIns="0" bIns="0" rtlCol="0" anchor="t">
            <a:spAutoFit/>
          </a:bodyPr>
          <a:lstStyle/>
          <a:p>
            <a:pPr algn="ctr">
              <a:lnSpc>
                <a:spcPts val="3899"/>
              </a:lnSpc>
            </a:pPr>
            <a:r>
              <a:rPr lang="ar-SA" sz="2999" dirty="0">
                <a:solidFill>
                  <a:srgbClr val="000000"/>
                </a:solidFill>
                <a:latin typeface="Tajawal" panose="00000500000000000000" pitchFamily="2" charset="-78"/>
                <a:cs typeface="Tajawal" panose="00000500000000000000" pitchFamily="2" charset="-78"/>
              </a:rPr>
              <a:t>البرمجة الحديثة</a:t>
            </a:r>
            <a:endParaRPr lang="en-US" sz="2999" dirty="0">
              <a:solidFill>
                <a:srgbClr val="000000"/>
              </a:solidFill>
              <a:latin typeface="Tajawal" panose="00000500000000000000" pitchFamily="2" charset="-78"/>
              <a:cs typeface="Tajawal" panose="00000500000000000000" pitchFamily="2" charset="-78"/>
            </a:endParaRPr>
          </a:p>
        </p:txBody>
      </p:sp>
      <p:grpSp>
        <p:nvGrpSpPr>
          <p:cNvPr id="77" name="Group 3">
            <a:extLst>
              <a:ext uri="{FF2B5EF4-FFF2-40B4-BE49-F238E27FC236}">
                <a16:creationId xmlns:a16="http://schemas.microsoft.com/office/drawing/2014/main" id="{0CF3D3B2-20B1-0BC3-366F-DEE7D8D98E76}"/>
              </a:ext>
            </a:extLst>
          </p:cNvPr>
          <p:cNvGrpSpPr/>
          <p:nvPr/>
        </p:nvGrpSpPr>
        <p:grpSpPr>
          <a:xfrm>
            <a:off x="6822775" y="5789552"/>
            <a:ext cx="5441378" cy="1352723"/>
            <a:chOff x="0" y="0"/>
            <a:chExt cx="1433120" cy="1224309"/>
          </a:xfrm>
        </p:grpSpPr>
        <p:sp>
          <p:nvSpPr>
            <p:cNvPr id="78" name="Freeform 4">
              <a:extLst>
                <a:ext uri="{FF2B5EF4-FFF2-40B4-BE49-F238E27FC236}">
                  <a16:creationId xmlns:a16="http://schemas.microsoft.com/office/drawing/2014/main" id="{B43FE228-6AE7-5FDF-DAFA-9F889F4775C5}"/>
                </a:ext>
              </a:extLst>
            </p:cNvPr>
            <p:cNvSpPr/>
            <p:nvPr/>
          </p:nvSpPr>
          <p:spPr>
            <a:xfrm>
              <a:off x="0" y="0"/>
              <a:ext cx="1433120" cy="1224309"/>
            </a:xfrm>
            <a:prstGeom prst="roundRect">
              <a:avLst/>
            </a:prstGeom>
            <a:solidFill>
              <a:srgbClr val="000000">
                <a:alpha val="0"/>
              </a:srgbClr>
            </a:solidFill>
            <a:ln w="19050" cap="rnd">
              <a:solidFill>
                <a:srgbClr val="000000"/>
              </a:solidFill>
              <a:prstDash val="solid"/>
              <a:round/>
            </a:ln>
          </p:spPr>
          <p:txBody>
            <a:bodyPr/>
            <a:lstStyle/>
            <a:p>
              <a:endParaRPr lang="ar-SA"/>
            </a:p>
          </p:txBody>
        </p:sp>
        <p:sp>
          <p:nvSpPr>
            <p:cNvPr id="79" name="TextBox 5">
              <a:extLst>
                <a:ext uri="{FF2B5EF4-FFF2-40B4-BE49-F238E27FC236}">
                  <a16:creationId xmlns:a16="http://schemas.microsoft.com/office/drawing/2014/main" id="{F0ECC4DC-811C-D751-2AD6-7E88A9BE4F6C}"/>
                </a:ext>
              </a:extLst>
            </p:cNvPr>
            <p:cNvSpPr txBox="1"/>
            <p:nvPr/>
          </p:nvSpPr>
          <p:spPr>
            <a:xfrm>
              <a:off x="0" y="-28575"/>
              <a:ext cx="1433120" cy="1252884"/>
            </a:xfrm>
            <a:prstGeom prst="roundRect">
              <a:avLst/>
            </a:prstGeom>
          </p:spPr>
          <p:txBody>
            <a:bodyPr lIns="50800" tIns="50800" rIns="50800" bIns="50800" rtlCol="0" anchor="ctr"/>
            <a:lstStyle/>
            <a:p>
              <a:pPr algn="ctr">
                <a:lnSpc>
                  <a:spcPts val="2240"/>
                </a:lnSpc>
              </a:pPr>
              <a:endParaRPr/>
            </a:p>
          </p:txBody>
        </p:sp>
      </p:grpSp>
      <p:grpSp>
        <p:nvGrpSpPr>
          <p:cNvPr id="80" name="Group 9">
            <a:extLst>
              <a:ext uri="{FF2B5EF4-FFF2-40B4-BE49-F238E27FC236}">
                <a16:creationId xmlns:a16="http://schemas.microsoft.com/office/drawing/2014/main" id="{96C25015-F388-AD48-9B52-C50FE1C708FB}"/>
              </a:ext>
            </a:extLst>
          </p:cNvPr>
          <p:cNvGrpSpPr/>
          <p:nvPr/>
        </p:nvGrpSpPr>
        <p:grpSpPr>
          <a:xfrm>
            <a:off x="7173278" y="5355898"/>
            <a:ext cx="1429678" cy="867309"/>
            <a:chOff x="0" y="0"/>
            <a:chExt cx="376541" cy="228427"/>
          </a:xfrm>
        </p:grpSpPr>
        <p:sp>
          <p:nvSpPr>
            <p:cNvPr id="81" name="Freeform 10">
              <a:extLst>
                <a:ext uri="{FF2B5EF4-FFF2-40B4-BE49-F238E27FC236}">
                  <a16:creationId xmlns:a16="http://schemas.microsoft.com/office/drawing/2014/main" id="{4748A2E2-9B9A-D740-418A-8F56F3C0EA83}"/>
                </a:ext>
              </a:extLst>
            </p:cNvPr>
            <p:cNvSpPr/>
            <p:nvPr/>
          </p:nvSpPr>
          <p:spPr>
            <a:xfrm>
              <a:off x="0" y="0"/>
              <a:ext cx="376541" cy="228427"/>
            </a:xfrm>
            <a:custGeom>
              <a:avLst/>
              <a:gdLst/>
              <a:ahLst/>
              <a:cxnLst/>
              <a:rect l="l" t="t" r="r" b="b"/>
              <a:pathLst>
                <a:path w="376541" h="228427">
                  <a:moveTo>
                    <a:pt x="114213" y="0"/>
                  </a:moveTo>
                  <a:lnTo>
                    <a:pt x="262327" y="0"/>
                  </a:lnTo>
                  <a:cubicBezTo>
                    <a:pt x="292618" y="0"/>
                    <a:pt x="321669" y="12033"/>
                    <a:pt x="343088" y="33452"/>
                  </a:cubicBezTo>
                  <a:cubicBezTo>
                    <a:pt x="364507" y="54872"/>
                    <a:pt x="376541" y="83922"/>
                    <a:pt x="376541" y="114213"/>
                  </a:cubicBezTo>
                  <a:lnTo>
                    <a:pt x="376541" y="114213"/>
                  </a:lnTo>
                  <a:cubicBezTo>
                    <a:pt x="376541" y="177292"/>
                    <a:pt x="325405" y="228427"/>
                    <a:pt x="262327" y="228427"/>
                  </a:cubicBezTo>
                  <a:lnTo>
                    <a:pt x="114213" y="228427"/>
                  </a:lnTo>
                  <a:cubicBezTo>
                    <a:pt x="51135" y="228427"/>
                    <a:pt x="0" y="177292"/>
                    <a:pt x="0" y="114213"/>
                  </a:cubicBezTo>
                  <a:lnTo>
                    <a:pt x="0" y="114213"/>
                  </a:lnTo>
                  <a:cubicBezTo>
                    <a:pt x="0" y="51135"/>
                    <a:pt x="51135" y="0"/>
                    <a:pt x="114213" y="0"/>
                  </a:cubicBezTo>
                  <a:close/>
                </a:path>
              </a:pathLst>
            </a:custGeom>
            <a:solidFill>
              <a:srgbClr val="635FED"/>
            </a:solidFill>
            <a:ln w="19050" cap="rnd">
              <a:solidFill>
                <a:srgbClr val="000000"/>
              </a:solidFill>
              <a:prstDash val="solid"/>
              <a:round/>
            </a:ln>
          </p:spPr>
          <p:txBody>
            <a:bodyPr/>
            <a:lstStyle/>
            <a:p>
              <a:endParaRPr lang="ar-SA" dirty="0"/>
            </a:p>
          </p:txBody>
        </p:sp>
        <p:sp>
          <p:nvSpPr>
            <p:cNvPr id="82" name="TextBox 11">
              <a:extLst>
                <a:ext uri="{FF2B5EF4-FFF2-40B4-BE49-F238E27FC236}">
                  <a16:creationId xmlns:a16="http://schemas.microsoft.com/office/drawing/2014/main" id="{42EDC38F-E2DF-A35C-E40E-0C2F5B6249CC}"/>
                </a:ext>
              </a:extLst>
            </p:cNvPr>
            <p:cNvSpPr txBox="1"/>
            <p:nvPr/>
          </p:nvSpPr>
          <p:spPr>
            <a:xfrm>
              <a:off x="0" y="-28575"/>
              <a:ext cx="376541" cy="257002"/>
            </a:xfrm>
            <a:prstGeom prst="rect">
              <a:avLst/>
            </a:prstGeom>
          </p:spPr>
          <p:txBody>
            <a:bodyPr lIns="50800" tIns="50800" rIns="50800" bIns="50800" rtlCol="0" anchor="ctr"/>
            <a:lstStyle/>
            <a:p>
              <a:pPr algn="ctr">
                <a:lnSpc>
                  <a:spcPts val="2240"/>
                </a:lnSpc>
              </a:pPr>
              <a:endParaRPr/>
            </a:p>
          </p:txBody>
        </p:sp>
      </p:grpSp>
      <p:sp>
        <p:nvSpPr>
          <p:cNvPr id="83" name="TextBox 23">
            <a:extLst>
              <a:ext uri="{FF2B5EF4-FFF2-40B4-BE49-F238E27FC236}">
                <a16:creationId xmlns:a16="http://schemas.microsoft.com/office/drawing/2014/main" id="{89E63C7C-926E-DF12-0224-AD8BB925E63E}"/>
              </a:ext>
            </a:extLst>
          </p:cNvPr>
          <p:cNvSpPr txBox="1"/>
          <p:nvPr/>
        </p:nvSpPr>
        <p:spPr>
          <a:xfrm>
            <a:off x="7202521" y="5585495"/>
            <a:ext cx="1371191" cy="530225"/>
          </a:xfrm>
          <a:prstGeom prst="rect">
            <a:avLst/>
          </a:prstGeom>
        </p:spPr>
        <p:txBody>
          <a:bodyPr lIns="0" tIns="0" rIns="0" bIns="0" rtlCol="0" anchor="t">
            <a:spAutoFit/>
          </a:bodyPr>
          <a:lstStyle/>
          <a:p>
            <a:pPr algn="ctr">
              <a:lnSpc>
                <a:spcPts val="3999"/>
              </a:lnSpc>
            </a:pPr>
            <a:r>
              <a:rPr lang="en-US" sz="3999" dirty="0">
                <a:solidFill>
                  <a:srgbClr val="FFFFFF"/>
                </a:solidFill>
                <a:latin typeface="Open Sans Bold"/>
              </a:rPr>
              <a:t>05</a:t>
            </a:r>
          </a:p>
        </p:txBody>
      </p:sp>
      <p:sp>
        <p:nvSpPr>
          <p:cNvPr id="84" name="TextBox 25">
            <a:extLst>
              <a:ext uri="{FF2B5EF4-FFF2-40B4-BE49-F238E27FC236}">
                <a16:creationId xmlns:a16="http://schemas.microsoft.com/office/drawing/2014/main" id="{BE88A9CD-5307-AB1B-99E9-DD1439809C3B}"/>
              </a:ext>
            </a:extLst>
          </p:cNvPr>
          <p:cNvSpPr txBox="1"/>
          <p:nvPr/>
        </p:nvSpPr>
        <p:spPr>
          <a:xfrm>
            <a:off x="7260482" y="6301972"/>
            <a:ext cx="4755163" cy="467436"/>
          </a:xfrm>
          <a:prstGeom prst="rect">
            <a:avLst/>
          </a:prstGeom>
        </p:spPr>
        <p:txBody>
          <a:bodyPr wrap="square" lIns="0" tIns="0" rIns="0" bIns="0" rtlCol="0" anchor="t">
            <a:spAutoFit/>
          </a:bodyPr>
          <a:lstStyle/>
          <a:p>
            <a:pPr algn="ctr">
              <a:lnSpc>
                <a:spcPts val="3899"/>
              </a:lnSpc>
            </a:pPr>
            <a:r>
              <a:rPr lang="ar-SA" sz="2400" dirty="0">
                <a:solidFill>
                  <a:srgbClr val="000000"/>
                </a:solidFill>
                <a:latin typeface="Tajawal" panose="00000500000000000000" pitchFamily="2" charset="-78"/>
                <a:cs typeface="Tajawal" panose="00000500000000000000" pitchFamily="2" charset="-78"/>
              </a:rPr>
              <a:t>القدرة على قراءة الشفرة المصدرية</a:t>
            </a:r>
            <a:endParaRPr lang="en-US" sz="2400" dirty="0">
              <a:solidFill>
                <a:srgbClr val="000000"/>
              </a:solidFill>
              <a:latin typeface="Tajawal" panose="00000500000000000000" pitchFamily="2" charset="-78"/>
              <a:cs typeface="Tajawal" panose="00000500000000000000" pitchFamily="2" charset="-7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056803">
            <a:off x="7988599" y="-3990356"/>
            <a:ext cx="14943276" cy="11798962"/>
          </a:xfrm>
          <a:custGeom>
            <a:avLst/>
            <a:gdLst/>
            <a:ahLst/>
            <a:cxnLst/>
            <a:rect l="l" t="t" r="r" b="b"/>
            <a:pathLst>
              <a:path w="14943276" h="11798962">
                <a:moveTo>
                  <a:pt x="0" y="0"/>
                </a:moveTo>
                <a:lnTo>
                  <a:pt x="14943276" y="0"/>
                </a:lnTo>
                <a:lnTo>
                  <a:pt x="14943276" y="11798961"/>
                </a:lnTo>
                <a:lnTo>
                  <a:pt x="0" y="11798961"/>
                </a:lnTo>
                <a:lnTo>
                  <a:pt x="0" y="0"/>
                </a:lnTo>
                <a:close/>
              </a:path>
            </a:pathLst>
          </a:custGeom>
          <a:blipFill>
            <a:blip r:embed="rId3">
              <a:alphaModFix amt="35000"/>
            </a:blip>
            <a:stretch>
              <a:fillRect/>
            </a:stretch>
          </a:blipFill>
        </p:spPr>
        <p:txBody>
          <a:bodyPr/>
          <a:lstStyle/>
          <a:p>
            <a:endParaRPr lang="ar-SA"/>
          </a:p>
        </p:txBody>
      </p:sp>
      <p:sp>
        <p:nvSpPr>
          <p:cNvPr id="3" name="TextBox 3"/>
          <p:cNvSpPr txBox="1"/>
          <p:nvPr/>
        </p:nvSpPr>
        <p:spPr>
          <a:xfrm>
            <a:off x="1028699" y="848674"/>
            <a:ext cx="16944975" cy="1077218"/>
          </a:xfrm>
          <a:prstGeom prst="rect">
            <a:avLst/>
          </a:prstGeom>
        </p:spPr>
        <p:txBody>
          <a:bodyPr wrap="square" lIns="0" tIns="0" rIns="0" bIns="0" rtlCol="0" anchor="t">
            <a:spAutoFit/>
          </a:bodyPr>
          <a:lstStyle/>
          <a:p>
            <a:pPr algn="l">
              <a:lnSpc>
                <a:spcPts val="8000"/>
              </a:lnSpc>
            </a:pPr>
            <a:r>
              <a:rPr lang="ar-SA" sz="8000" dirty="0">
                <a:solidFill>
                  <a:srgbClr val="000000"/>
                </a:solidFill>
                <a:latin typeface="Tajawal" panose="00000500000000000000" pitchFamily="2" charset="-78"/>
                <a:cs typeface="Tajawal" panose="00000500000000000000" pitchFamily="2" charset="-78"/>
              </a:rPr>
              <a:t>مفهوم البرمجة</a:t>
            </a:r>
            <a:endParaRPr lang="en-US" sz="8000" dirty="0">
              <a:solidFill>
                <a:srgbClr val="000000"/>
              </a:solidFill>
              <a:latin typeface="Tajawal" panose="00000500000000000000" pitchFamily="2" charset="-78"/>
              <a:cs typeface="Tajawal" panose="00000500000000000000" pitchFamily="2" charset="-78"/>
            </a:endParaRPr>
          </a:p>
        </p:txBody>
      </p:sp>
      <p:sp>
        <p:nvSpPr>
          <p:cNvPr id="4" name="AutoShape 4"/>
          <p:cNvSpPr/>
          <p:nvPr/>
        </p:nvSpPr>
        <p:spPr>
          <a:xfrm>
            <a:off x="5554153" y="9423399"/>
            <a:ext cx="7179693" cy="0"/>
          </a:xfrm>
          <a:prstGeom prst="line">
            <a:avLst/>
          </a:prstGeom>
          <a:ln w="19050" cap="flat">
            <a:solidFill>
              <a:srgbClr val="635FED"/>
            </a:solidFill>
            <a:prstDash val="solid"/>
            <a:headEnd type="none" w="sm" len="sm"/>
            <a:tailEnd type="none" w="sm" len="sm"/>
          </a:ln>
        </p:spPr>
        <p:txBody>
          <a:bodyPr/>
          <a:lstStyle/>
          <a:p>
            <a:endParaRPr lang="ar-SA"/>
          </a:p>
        </p:txBody>
      </p:sp>
      <p:sp>
        <p:nvSpPr>
          <p:cNvPr id="5" name="Freeform 5"/>
          <p:cNvSpPr/>
          <p:nvPr/>
        </p:nvSpPr>
        <p:spPr>
          <a:xfrm>
            <a:off x="-717851" y="5610312"/>
            <a:ext cx="8937696" cy="7336845"/>
          </a:xfrm>
          <a:custGeom>
            <a:avLst/>
            <a:gdLst/>
            <a:ahLst/>
            <a:cxnLst/>
            <a:rect l="l" t="t" r="r" b="b"/>
            <a:pathLst>
              <a:path w="8937696" h="7336845">
                <a:moveTo>
                  <a:pt x="0" y="0"/>
                </a:moveTo>
                <a:lnTo>
                  <a:pt x="8937697" y="0"/>
                </a:lnTo>
                <a:lnTo>
                  <a:pt x="8937697" y="7336845"/>
                </a:lnTo>
                <a:lnTo>
                  <a:pt x="0" y="7336845"/>
                </a:lnTo>
                <a:lnTo>
                  <a:pt x="0" y="0"/>
                </a:lnTo>
                <a:close/>
              </a:path>
            </a:pathLst>
          </a:custGeom>
          <a:blipFill>
            <a:blip r:embed="rId4">
              <a:alphaModFix amt="39000"/>
            </a:blip>
            <a:stretch>
              <a:fillRect/>
            </a:stretch>
          </a:blipFill>
        </p:spPr>
        <p:txBody>
          <a:bodyPr/>
          <a:lstStyle/>
          <a:p>
            <a:endParaRPr lang="ar-SA"/>
          </a:p>
        </p:txBody>
      </p:sp>
      <p:grpSp>
        <p:nvGrpSpPr>
          <p:cNvPr id="8" name="Group 8"/>
          <p:cNvGrpSpPr/>
          <p:nvPr/>
        </p:nvGrpSpPr>
        <p:grpSpPr>
          <a:xfrm>
            <a:off x="1028700" y="2579048"/>
            <a:ext cx="7932067" cy="2850289"/>
            <a:chOff x="0" y="0"/>
            <a:chExt cx="2089104" cy="750693"/>
          </a:xfrm>
        </p:grpSpPr>
        <p:sp>
          <p:nvSpPr>
            <p:cNvPr id="9" name="Freeform 9"/>
            <p:cNvSpPr/>
            <p:nvPr/>
          </p:nvSpPr>
          <p:spPr>
            <a:xfrm>
              <a:off x="0" y="0"/>
              <a:ext cx="2089104" cy="750693"/>
            </a:xfrm>
            <a:custGeom>
              <a:avLst/>
              <a:gdLst/>
              <a:ahLst/>
              <a:cxnLst/>
              <a:rect l="l" t="t" r="r" b="b"/>
              <a:pathLst>
                <a:path w="2089104" h="750693">
                  <a:moveTo>
                    <a:pt x="39041" y="0"/>
                  </a:moveTo>
                  <a:lnTo>
                    <a:pt x="2050063" y="0"/>
                  </a:lnTo>
                  <a:cubicBezTo>
                    <a:pt x="2060417" y="0"/>
                    <a:pt x="2070348" y="4113"/>
                    <a:pt x="2077669" y="11435"/>
                  </a:cubicBezTo>
                  <a:cubicBezTo>
                    <a:pt x="2084991" y="18757"/>
                    <a:pt x="2089104" y="28687"/>
                    <a:pt x="2089104" y="39041"/>
                  </a:cubicBezTo>
                  <a:lnTo>
                    <a:pt x="2089104" y="711652"/>
                  </a:lnTo>
                  <a:cubicBezTo>
                    <a:pt x="2089104" y="733214"/>
                    <a:pt x="2071625" y="750693"/>
                    <a:pt x="2050063" y="750693"/>
                  </a:cubicBezTo>
                  <a:lnTo>
                    <a:pt x="39041" y="750693"/>
                  </a:lnTo>
                  <a:cubicBezTo>
                    <a:pt x="17479" y="750693"/>
                    <a:pt x="0" y="733214"/>
                    <a:pt x="0" y="711652"/>
                  </a:cubicBezTo>
                  <a:lnTo>
                    <a:pt x="0" y="39041"/>
                  </a:lnTo>
                  <a:cubicBezTo>
                    <a:pt x="0" y="17479"/>
                    <a:pt x="17479" y="0"/>
                    <a:pt x="39041" y="0"/>
                  </a:cubicBezTo>
                  <a:close/>
                </a:path>
              </a:pathLst>
            </a:custGeom>
            <a:solidFill>
              <a:srgbClr val="000000">
                <a:alpha val="0"/>
              </a:srgbClr>
            </a:solidFill>
            <a:ln w="19050" cap="rnd">
              <a:solidFill>
                <a:srgbClr val="A6A6A6"/>
              </a:solidFill>
              <a:prstDash val="solid"/>
              <a:round/>
            </a:ln>
          </p:spPr>
          <p:txBody>
            <a:bodyPr/>
            <a:lstStyle/>
            <a:p>
              <a:endParaRPr lang="ar-SA"/>
            </a:p>
          </p:txBody>
        </p:sp>
        <p:sp>
          <p:nvSpPr>
            <p:cNvPr id="10" name="TextBox 10"/>
            <p:cNvSpPr txBox="1"/>
            <p:nvPr/>
          </p:nvSpPr>
          <p:spPr>
            <a:xfrm>
              <a:off x="0" y="-28575"/>
              <a:ext cx="2089104" cy="779268"/>
            </a:xfrm>
            <a:prstGeom prst="rect">
              <a:avLst/>
            </a:prstGeom>
          </p:spPr>
          <p:txBody>
            <a:bodyPr lIns="50800" tIns="50800" rIns="50800" bIns="50800" rtlCol="0" anchor="ctr"/>
            <a:lstStyle/>
            <a:p>
              <a:pPr algn="ctr">
                <a:lnSpc>
                  <a:spcPts val="2240"/>
                </a:lnSpc>
              </a:pPr>
              <a:endParaRPr/>
            </a:p>
          </p:txBody>
        </p:sp>
      </p:grpSp>
      <p:grpSp>
        <p:nvGrpSpPr>
          <p:cNvPr id="14" name="Group 14"/>
          <p:cNvGrpSpPr/>
          <p:nvPr/>
        </p:nvGrpSpPr>
        <p:grpSpPr>
          <a:xfrm>
            <a:off x="9327233" y="2579048"/>
            <a:ext cx="7932067" cy="2850289"/>
            <a:chOff x="0" y="0"/>
            <a:chExt cx="2089104" cy="750693"/>
          </a:xfrm>
        </p:grpSpPr>
        <p:sp>
          <p:nvSpPr>
            <p:cNvPr id="15" name="Freeform 15"/>
            <p:cNvSpPr/>
            <p:nvPr/>
          </p:nvSpPr>
          <p:spPr>
            <a:xfrm>
              <a:off x="0" y="0"/>
              <a:ext cx="2089104" cy="750693"/>
            </a:xfrm>
            <a:custGeom>
              <a:avLst/>
              <a:gdLst/>
              <a:ahLst/>
              <a:cxnLst/>
              <a:rect l="l" t="t" r="r" b="b"/>
              <a:pathLst>
                <a:path w="2089104" h="750693">
                  <a:moveTo>
                    <a:pt x="39041" y="0"/>
                  </a:moveTo>
                  <a:lnTo>
                    <a:pt x="2050063" y="0"/>
                  </a:lnTo>
                  <a:cubicBezTo>
                    <a:pt x="2060417" y="0"/>
                    <a:pt x="2070348" y="4113"/>
                    <a:pt x="2077669" y="11435"/>
                  </a:cubicBezTo>
                  <a:cubicBezTo>
                    <a:pt x="2084991" y="18757"/>
                    <a:pt x="2089104" y="28687"/>
                    <a:pt x="2089104" y="39041"/>
                  </a:cubicBezTo>
                  <a:lnTo>
                    <a:pt x="2089104" y="711652"/>
                  </a:lnTo>
                  <a:cubicBezTo>
                    <a:pt x="2089104" y="733214"/>
                    <a:pt x="2071625" y="750693"/>
                    <a:pt x="2050063" y="750693"/>
                  </a:cubicBezTo>
                  <a:lnTo>
                    <a:pt x="39041" y="750693"/>
                  </a:lnTo>
                  <a:cubicBezTo>
                    <a:pt x="17479" y="750693"/>
                    <a:pt x="0" y="733214"/>
                    <a:pt x="0" y="711652"/>
                  </a:cubicBezTo>
                  <a:lnTo>
                    <a:pt x="0" y="39041"/>
                  </a:lnTo>
                  <a:cubicBezTo>
                    <a:pt x="0" y="17479"/>
                    <a:pt x="17479" y="0"/>
                    <a:pt x="39041" y="0"/>
                  </a:cubicBezTo>
                  <a:close/>
                </a:path>
              </a:pathLst>
            </a:custGeom>
            <a:solidFill>
              <a:srgbClr val="000000">
                <a:alpha val="0"/>
              </a:srgbClr>
            </a:solidFill>
            <a:ln w="19050" cap="rnd">
              <a:solidFill>
                <a:srgbClr val="A6A6A6"/>
              </a:solidFill>
              <a:prstDash val="solid"/>
              <a:round/>
            </a:ln>
          </p:spPr>
          <p:txBody>
            <a:bodyPr/>
            <a:lstStyle/>
            <a:p>
              <a:endParaRPr lang="ar-SA"/>
            </a:p>
          </p:txBody>
        </p:sp>
        <p:sp>
          <p:nvSpPr>
            <p:cNvPr id="16" name="TextBox 16"/>
            <p:cNvSpPr txBox="1"/>
            <p:nvPr/>
          </p:nvSpPr>
          <p:spPr>
            <a:xfrm>
              <a:off x="0" y="-28575"/>
              <a:ext cx="2089104" cy="779268"/>
            </a:xfrm>
            <a:prstGeom prst="rect">
              <a:avLst/>
            </a:prstGeom>
          </p:spPr>
          <p:txBody>
            <a:bodyPr lIns="50800" tIns="50800" rIns="50800" bIns="50800" rtlCol="0" anchor="ctr"/>
            <a:lstStyle/>
            <a:p>
              <a:pPr algn="ctr">
                <a:lnSpc>
                  <a:spcPts val="2240"/>
                </a:lnSpc>
              </a:pPr>
              <a:endParaRPr/>
            </a:p>
          </p:txBody>
        </p:sp>
      </p:grpSp>
      <p:grpSp>
        <p:nvGrpSpPr>
          <p:cNvPr id="17" name="Group 17"/>
          <p:cNvGrpSpPr/>
          <p:nvPr/>
        </p:nvGrpSpPr>
        <p:grpSpPr>
          <a:xfrm>
            <a:off x="4994733" y="5782304"/>
            <a:ext cx="7932067" cy="3288454"/>
            <a:chOff x="0" y="0"/>
            <a:chExt cx="2089104" cy="750693"/>
          </a:xfrm>
        </p:grpSpPr>
        <p:sp>
          <p:nvSpPr>
            <p:cNvPr id="18" name="Freeform 18"/>
            <p:cNvSpPr/>
            <p:nvPr/>
          </p:nvSpPr>
          <p:spPr>
            <a:xfrm>
              <a:off x="0" y="0"/>
              <a:ext cx="2089104" cy="750693"/>
            </a:xfrm>
            <a:custGeom>
              <a:avLst/>
              <a:gdLst/>
              <a:ahLst/>
              <a:cxnLst/>
              <a:rect l="l" t="t" r="r" b="b"/>
              <a:pathLst>
                <a:path w="2089104" h="750693">
                  <a:moveTo>
                    <a:pt x="39041" y="0"/>
                  </a:moveTo>
                  <a:lnTo>
                    <a:pt x="2050063" y="0"/>
                  </a:lnTo>
                  <a:cubicBezTo>
                    <a:pt x="2060417" y="0"/>
                    <a:pt x="2070348" y="4113"/>
                    <a:pt x="2077669" y="11435"/>
                  </a:cubicBezTo>
                  <a:cubicBezTo>
                    <a:pt x="2084991" y="18757"/>
                    <a:pt x="2089104" y="28687"/>
                    <a:pt x="2089104" y="39041"/>
                  </a:cubicBezTo>
                  <a:lnTo>
                    <a:pt x="2089104" y="711652"/>
                  </a:lnTo>
                  <a:cubicBezTo>
                    <a:pt x="2089104" y="733214"/>
                    <a:pt x="2071625" y="750693"/>
                    <a:pt x="2050063" y="750693"/>
                  </a:cubicBezTo>
                  <a:lnTo>
                    <a:pt x="39041" y="750693"/>
                  </a:lnTo>
                  <a:cubicBezTo>
                    <a:pt x="17479" y="750693"/>
                    <a:pt x="0" y="733214"/>
                    <a:pt x="0" y="711652"/>
                  </a:cubicBezTo>
                  <a:lnTo>
                    <a:pt x="0" y="39041"/>
                  </a:lnTo>
                  <a:cubicBezTo>
                    <a:pt x="0" y="17479"/>
                    <a:pt x="17479" y="0"/>
                    <a:pt x="39041" y="0"/>
                  </a:cubicBezTo>
                  <a:close/>
                </a:path>
              </a:pathLst>
            </a:custGeom>
            <a:solidFill>
              <a:srgbClr val="000000">
                <a:alpha val="0"/>
              </a:srgbClr>
            </a:solidFill>
            <a:ln w="19050" cap="rnd">
              <a:solidFill>
                <a:srgbClr val="A6A6A6"/>
              </a:solidFill>
              <a:prstDash val="solid"/>
              <a:round/>
            </a:ln>
          </p:spPr>
          <p:txBody>
            <a:bodyPr/>
            <a:lstStyle/>
            <a:p>
              <a:endParaRPr lang="ar-SA"/>
            </a:p>
          </p:txBody>
        </p:sp>
        <p:sp>
          <p:nvSpPr>
            <p:cNvPr id="19" name="TextBox 19"/>
            <p:cNvSpPr txBox="1"/>
            <p:nvPr/>
          </p:nvSpPr>
          <p:spPr>
            <a:xfrm>
              <a:off x="0" y="-28575"/>
              <a:ext cx="2089104" cy="779268"/>
            </a:xfrm>
            <a:prstGeom prst="rect">
              <a:avLst/>
            </a:prstGeom>
          </p:spPr>
          <p:txBody>
            <a:bodyPr lIns="50800" tIns="50800" rIns="50800" bIns="50800" rtlCol="0" anchor="ctr"/>
            <a:lstStyle/>
            <a:p>
              <a:pPr algn="ctr">
                <a:lnSpc>
                  <a:spcPts val="2240"/>
                </a:lnSpc>
              </a:pPr>
              <a:endParaRPr/>
            </a:p>
          </p:txBody>
        </p:sp>
      </p:grpSp>
      <p:sp>
        <p:nvSpPr>
          <p:cNvPr id="20" name="TextBox 20"/>
          <p:cNvSpPr txBox="1"/>
          <p:nvPr/>
        </p:nvSpPr>
        <p:spPr>
          <a:xfrm>
            <a:off x="1459081" y="3462313"/>
            <a:ext cx="6953578" cy="1800493"/>
          </a:xfrm>
          <a:prstGeom prst="rect">
            <a:avLst/>
          </a:prstGeom>
        </p:spPr>
        <p:txBody>
          <a:bodyPr wrap="square" lIns="0" tIns="0" rIns="0" bIns="0" rtlCol="0" anchor="t">
            <a:spAutoFit/>
          </a:bodyPr>
          <a:lstStyle/>
          <a:p>
            <a:pPr algn="ctr">
              <a:lnSpc>
                <a:spcPts val="3639"/>
              </a:lnSpc>
            </a:pPr>
            <a:r>
              <a:rPr lang="ar-SA" b="0" i="0" dirty="0">
                <a:solidFill>
                  <a:srgbClr val="202122"/>
                </a:solidFill>
                <a:effectLst/>
                <a:latin typeface="Tajawal" panose="00000500000000000000" pitchFamily="2" charset="-78"/>
                <a:cs typeface="Tajawal" panose="00000500000000000000" pitchFamily="2" charset="-78"/>
              </a:rPr>
              <a:t>هي عملية كتابة تعليمات وتوجيه أوامر لجهاز </a:t>
            </a:r>
            <a:r>
              <a:rPr lang="ar-SA" b="0" i="0" u="none" strike="noStrike" dirty="0">
                <a:effectLst/>
                <a:latin typeface="Tajawal" panose="00000500000000000000" pitchFamily="2" charset="-78"/>
                <a:cs typeface="Tajawal" panose="00000500000000000000" pitchFamily="2" charset="-78"/>
              </a:rPr>
              <a:t>الحاسوب</a:t>
            </a:r>
            <a:r>
              <a:rPr lang="ar-SA" b="0" i="0" dirty="0">
                <a:solidFill>
                  <a:srgbClr val="202122"/>
                </a:solidFill>
                <a:effectLst/>
                <a:latin typeface="Tajawal" panose="00000500000000000000" pitchFamily="2" charset="-78"/>
                <a:cs typeface="Tajawal" panose="00000500000000000000" pitchFamily="2" charset="-78"/>
              </a:rPr>
              <a:t> أو أي جهاز آخر مثل قارئات </a:t>
            </a:r>
            <a:r>
              <a:rPr lang="ar-SA" b="0" i="0" u="none" strike="noStrike" dirty="0">
                <a:effectLst/>
                <a:latin typeface="Tajawal" panose="00000500000000000000" pitchFamily="2" charset="-78"/>
                <a:cs typeface="Tajawal" panose="00000500000000000000" pitchFamily="2" charset="-78"/>
              </a:rPr>
              <a:t>أقراص الدي في دي</a:t>
            </a:r>
            <a:r>
              <a:rPr lang="ar-SA" b="0" i="0" dirty="0">
                <a:solidFill>
                  <a:srgbClr val="202122"/>
                </a:solidFill>
                <a:effectLst/>
                <a:latin typeface="Tajawal" panose="00000500000000000000" pitchFamily="2" charset="-78"/>
                <a:cs typeface="Tajawal" panose="00000500000000000000" pitchFamily="2" charset="-78"/>
              </a:rPr>
              <a:t> أو أجهزة استقبال الصوت والصورة في نظم الاتصالات الحديثة، لتوجيه هذا الجهاز وإعلامه بكيفية التعامل مع </a:t>
            </a:r>
            <a:r>
              <a:rPr lang="ar-SA" b="0" i="0" u="none" strike="noStrike" dirty="0">
                <a:effectLst/>
                <a:latin typeface="Tajawal" panose="00000500000000000000" pitchFamily="2" charset="-78"/>
                <a:cs typeface="Tajawal" panose="00000500000000000000" pitchFamily="2" charset="-78"/>
              </a:rPr>
              <a:t>البيانات</a:t>
            </a:r>
            <a:r>
              <a:rPr lang="ar-SA" b="0" i="0" dirty="0">
                <a:solidFill>
                  <a:srgbClr val="202122"/>
                </a:solidFill>
                <a:effectLst/>
                <a:latin typeface="Tajawal" panose="00000500000000000000" pitchFamily="2" charset="-78"/>
                <a:cs typeface="Tajawal" panose="00000500000000000000" pitchFamily="2" charset="-78"/>
              </a:rPr>
              <a:t> أو كيفية تنفيذ سلسلة من الأعمال المطلوبة تسمى </a:t>
            </a:r>
            <a:r>
              <a:rPr lang="ar-SA" b="0" i="0" u="none" strike="noStrike" dirty="0">
                <a:effectLst/>
                <a:latin typeface="Tajawal" panose="00000500000000000000" pitchFamily="2" charset="-78"/>
                <a:cs typeface="Tajawal" panose="00000500000000000000" pitchFamily="2" charset="-78"/>
              </a:rPr>
              <a:t>خوارزمية</a:t>
            </a:r>
            <a:r>
              <a:rPr lang="ar-SA" b="0" i="0" dirty="0">
                <a:solidFill>
                  <a:srgbClr val="202122"/>
                </a:solidFill>
                <a:effectLst/>
                <a:latin typeface="Tajawal" panose="00000500000000000000" pitchFamily="2" charset="-78"/>
                <a:cs typeface="Tajawal" panose="00000500000000000000" pitchFamily="2" charset="-78"/>
              </a:rPr>
              <a:t>.</a:t>
            </a:r>
            <a:endParaRPr lang="en-US" dirty="0">
              <a:solidFill>
                <a:srgbClr val="000000"/>
              </a:solidFill>
              <a:latin typeface="Tajawal" panose="00000500000000000000" pitchFamily="2" charset="-78"/>
              <a:cs typeface="Tajawal" panose="00000500000000000000" pitchFamily="2" charset="-78"/>
            </a:endParaRPr>
          </a:p>
        </p:txBody>
      </p:sp>
      <p:sp>
        <p:nvSpPr>
          <p:cNvPr id="23" name="TextBox 23"/>
          <p:cNvSpPr txBox="1"/>
          <p:nvPr/>
        </p:nvSpPr>
        <p:spPr>
          <a:xfrm>
            <a:off x="5187547" y="6593839"/>
            <a:ext cx="7381646" cy="2262158"/>
          </a:xfrm>
          <a:prstGeom prst="rect">
            <a:avLst/>
          </a:prstGeom>
        </p:spPr>
        <p:txBody>
          <a:bodyPr wrap="square" lIns="0" tIns="0" rIns="0" bIns="0" rtlCol="0" anchor="t">
            <a:spAutoFit/>
          </a:bodyPr>
          <a:lstStyle/>
          <a:p>
            <a:pPr algn="ctr">
              <a:lnSpc>
                <a:spcPts val="3639"/>
              </a:lnSpc>
            </a:pPr>
            <a:r>
              <a:rPr lang="ar-SA" dirty="0">
                <a:solidFill>
                  <a:srgbClr val="000000"/>
                </a:solidFill>
                <a:latin typeface="Tajawal" panose="00000500000000000000" pitchFamily="2" charset="-78"/>
                <a:cs typeface="Tajawal" panose="00000500000000000000" pitchFamily="2" charset="-78"/>
              </a:rPr>
              <a:t>هي عملية كتابة ، اختبار ، تصحيح للأخطاء وتطوير للشيفرة المصدرية لبرنامج حاسوبي يقوم بها الإنسان، تهدف البرمجة إلى إنشاء برامج تقوم بتطبيق وتنفيذ خوارزميات لها سلوك معين بمعنى أن لها وظيفة محددة مسبقا ومتوقعة النتائج. تتم هذه العملية باستخدام إحدى لغات البرمجة. الهدف من البرمجة هو إنشاء برنامج حيث ينفذ عمليات محددة أو يظهر سلوك مطلوب محدد.</a:t>
            </a:r>
            <a:endParaRPr lang="en-US" dirty="0">
              <a:solidFill>
                <a:srgbClr val="000000"/>
              </a:solidFill>
              <a:latin typeface="Tajawal" panose="00000500000000000000" pitchFamily="2" charset="-78"/>
              <a:cs typeface="Tajawal" panose="00000500000000000000" pitchFamily="2" charset="-78"/>
            </a:endParaRPr>
          </a:p>
        </p:txBody>
      </p:sp>
      <p:sp>
        <p:nvSpPr>
          <p:cNvPr id="24" name="Freeform 24"/>
          <p:cNvSpPr/>
          <p:nvPr/>
        </p:nvSpPr>
        <p:spPr>
          <a:xfrm>
            <a:off x="8098389" y="2820246"/>
            <a:ext cx="545980" cy="545980"/>
          </a:xfrm>
          <a:custGeom>
            <a:avLst/>
            <a:gdLst/>
            <a:ahLst/>
            <a:cxnLst/>
            <a:rect l="l" t="t" r="r" b="b"/>
            <a:pathLst>
              <a:path w="545980" h="545980">
                <a:moveTo>
                  <a:pt x="0" y="0"/>
                </a:moveTo>
                <a:lnTo>
                  <a:pt x="545980" y="0"/>
                </a:lnTo>
                <a:lnTo>
                  <a:pt x="545980" y="545980"/>
                </a:lnTo>
                <a:lnTo>
                  <a:pt x="0" y="5459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ar-SA"/>
          </a:p>
        </p:txBody>
      </p:sp>
      <p:sp>
        <p:nvSpPr>
          <p:cNvPr id="29" name="عنصر نائب للتذييل 28">
            <a:extLst>
              <a:ext uri="{FF2B5EF4-FFF2-40B4-BE49-F238E27FC236}">
                <a16:creationId xmlns:a16="http://schemas.microsoft.com/office/drawing/2014/main" id="{AA9EDE3A-62B4-B592-E68A-3CC16A072057}"/>
              </a:ext>
            </a:extLst>
          </p:cNvPr>
          <p:cNvSpPr>
            <a:spLocks noGrp="1"/>
          </p:cNvSpPr>
          <p:nvPr>
            <p:ph type="ftr" sz="quarter" idx="11"/>
          </p:nvPr>
        </p:nvSpPr>
        <p:spPr>
          <a:xfrm>
            <a:off x="7325739" y="9705249"/>
            <a:ext cx="2895600" cy="365125"/>
          </a:xfrm>
        </p:spPr>
        <p:txBody>
          <a:bodyPr/>
          <a:lstStyle/>
          <a:p>
            <a:r>
              <a:rPr lang="ar-SA" dirty="0">
                <a:latin typeface="Tajawal" panose="00000500000000000000" pitchFamily="2" charset="-78"/>
                <a:cs typeface="Tajawal" panose="00000500000000000000" pitchFamily="2" charset="-78"/>
              </a:rPr>
              <a:t>المؤسسة العامة للتدريب التقني و المهني</a:t>
            </a:r>
            <a:endParaRPr lang="en-US" dirty="0">
              <a:latin typeface="Tajawal" panose="00000500000000000000" pitchFamily="2" charset="-78"/>
              <a:cs typeface="Tajawal" panose="00000500000000000000" pitchFamily="2" charset="-78"/>
            </a:endParaRPr>
          </a:p>
        </p:txBody>
      </p:sp>
      <p:pic>
        <p:nvPicPr>
          <p:cNvPr id="30" name="رسم 29">
            <a:extLst>
              <a:ext uri="{FF2B5EF4-FFF2-40B4-BE49-F238E27FC236}">
                <a16:creationId xmlns:a16="http://schemas.microsoft.com/office/drawing/2014/main" id="{A35B9555-968C-CC3B-F7DD-AC7EDFBD1AF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792200" y="250192"/>
            <a:ext cx="4181475" cy="1085850"/>
          </a:xfrm>
          <a:prstGeom prst="rect">
            <a:avLst/>
          </a:prstGeom>
        </p:spPr>
      </p:pic>
      <p:sp>
        <p:nvSpPr>
          <p:cNvPr id="31" name="TextBox 11">
            <a:extLst>
              <a:ext uri="{FF2B5EF4-FFF2-40B4-BE49-F238E27FC236}">
                <a16:creationId xmlns:a16="http://schemas.microsoft.com/office/drawing/2014/main" id="{6E65932B-B5B4-0F52-2DED-3DA12479EC48}"/>
              </a:ext>
            </a:extLst>
          </p:cNvPr>
          <p:cNvSpPr txBox="1"/>
          <p:nvPr/>
        </p:nvSpPr>
        <p:spPr>
          <a:xfrm>
            <a:off x="970214" y="9175963"/>
            <a:ext cx="3541345" cy="456985"/>
          </a:xfrm>
          <a:prstGeom prst="rect">
            <a:avLst/>
          </a:prstGeom>
        </p:spPr>
        <p:txBody>
          <a:bodyPr lIns="0" tIns="0" rIns="0" bIns="0" rtlCol="0" anchor="t">
            <a:spAutoFit/>
          </a:bodyPr>
          <a:lstStyle/>
          <a:p>
            <a:pPr algn="ctr">
              <a:lnSpc>
                <a:spcPts val="4200"/>
              </a:lnSpc>
            </a:pPr>
            <a:r>
              <a:rPr lang="en-US" sz="1600" dirty="0">
                <a:solidFill>
                  <a:srgbClr val="635FED"/>
                </a:solidFill>
                <a:latin typeface="Open Sans"/>
              </a:rPr>
              <a:t>May 14 , 2024</a:t>
            </a:r>
          </a:p>
        </p:txBody>
      </p:sp>
      <p:sp>
        <p:nvSpPr>
          <p:cNvPr id="32" name="TextBox 22">
            <a:extLst>
              <a:ext uri="{FF2B5EF4-FFF2-40B4-BE49-F238E27FC236}">
                <a16:creationId xmlns:a16="http://schemas.microsoft.com/office/drawing/2014/main" id="{0925B906-D4B0-AF78-E54A-03DED533F543}"/>
              </a:ext>
            </a:extLst>
          </p:cNvPr>
          <p:cNvSpPr txBox="1"/>
          <p:nvPr/>
        </p:nvSpPr>
        <p:spPr>
          <a:xfrm>
            <a:off x="5735655" y="2885622"/>
            <a:ext cx="6450224" cy="461665"/>
          </a:xfrm>
          <a:prstGeom prst="rect">
            <a:avLst/>
          </a:prstGeom>
        </p:spPr>
        <p:txBody>
          <a:bodyPr lIns="0" tIns="0" rIns="0" bIns="0" rtlCol="0" anchor="t">
            <a:spAutoFit/>
          </a:bodyPr>
          <a:lstStyle/>
          <a:p>
            <a:pPr algn="l">
              <a:lnSpc>
                <a:spcPts val="3639"/>
              </a:lnSpc>
            </a:pPr>
            <a:r>
              <a:rPr lang="ar-SA" sz="2799" dirty="0">
                <a:solidFill>
                  <a:srgbClr val="000000"/>
                </a:solidFill>
                <a:latin typeface="Tajawal" panose="00000500000000000000" pitchFamily="2" charset="-78"/>
                <a:cs typeface="Tajawal" panose="00000500000000000000" pitchFamily="2" charset="-78"/>
              </a:rPr>
              <a:t>تعريف البرمجة </a:t>
            </a:r>
            <a:endParaRPr lang="en-US" sz="2799" dirty="0">
              <a:solidFill>
                <a:srgbClr val="000000"/>
              </a:solidFill>
              <a:latin typeface="Tajawal" panose="00000500000000000000" pitchFamily="2" charset="-78"/>
              <a:cs typeface="Tajawal" panose="00000500000000000000" pitchFamily="2" charset="-78"/>
            </a:endParaRPr>
          </a:p>
        </p:txBody>
      </p:sp>
      <p:sp>
        <p:nvSpPr>
          <p:cNvPr id="33" name="Freeform 24">
            <a:extLst>
              <a:ext uri="{FF2B5EF4-FFF2-40B4-BE49-F238E27FC236}">
                <a16:creationId xmlns:a16="http://schemas.microsoft.com/office/drawing/2014/main" id="{A543809D-110F-0F14-37B6-32BF17A9D71C}"/>
              </a:ext>
            </a:extLst>
          </p:cNvPr>
          <p:cNvSpPr/>
          <p:nvPr/>
        </p:nvSpPr>
        <p:spPr>
          <a:xfrm>
            <a:off x="16396922" y="2871052"/>
            <a:ext cx="545980" cy="545980"/>
          </a:xfrm>
          <a:custGeom>
            <a:avLst/>
            <a:gdLst/>
            <a:ahLst/>
            <a:cxnLst/>
            <a:rect l="l" t="t" r="r" b="b"/>
            <a:pathLst>
              <a:path w="545980" h="545980">
                <a:moveTo>
                  <a:pt x="0" y="0"/>
                </a:moveTo>
                <a:lnTo>
                  <a:pt x="545980" y="0"/>
                </a:lnTo>
                <a:lnTo>
                  <a:pt x="545980" y="545980"/>
                </a:lnTo>
                <a:lnTo>
                  <a:pt x="0" y="5459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ar-SA"/>
          </a:p>
        </p:txBody>
      </p:sp>
      <p:sp>
        <p:nvSpPr>
          <p:cNvPr id="34" name="TextBox 22">
            <a:extLst>
              <a:ext uri="{FF2B5EF4-FFF2-40B4-BE49-F238E27FC236}">
                <a16:creationId xmlns:a16="http://schemas.microsoft.com/office/drawing/2014/main" id="{6DCBC161-53A1-EB03-21C3-20AA638F1DD3}"/>
              </a:ext>
            </a:extLst>
          </p:cNvPr>
          <p:cNvSpPr txBox="1"/>
          <p:nvPr/>
        </p:nvSpPr>
        <p:spPr>
          <a:xfrm>
            <a:off x="12235125" y="2935308"/>
            <a:ext cx="6450224" cy="461665"/>
          </a:xfrm>
          <a:prstGeom prst="rect">
            <a:avLst/>
          </a:prstGeom>
        </p:spPr>
        <p:txBody>
          <a:bodyPr lIns="0" tIns="0" rIns="0" bIns="0" rtlCol="0" anchor="t">
            <a:spAutoFit/>
          </a:bodyPr>
          <a:lstStyle/>
          <a:p>
            <a:pPr algn="l">
              <a:lnSpc>
                <a:spcPts val="3639"/>
              </a:lnSpc>
            </a:pPr>
            <a:r>
              <a:rPr lang="ar-SA" sz="2799" dirty="0">
                <a:solidFill>
                  <a:srgbClr val="000000"/>
                </a:solidFill>
                <a:latin typeface="Tajawal" panose="00000500000000000000" pitchFamily="2" charset="-78"/>
                <a:cs typeface="Tajawal" panose="00000500000000000000" pitchFamily="2" charset="-78"/>
              </a:rPr>
              <a:t>ما الفرق بين لغات البرمجة؟ </a:t>
            </a:r>
            <a:endParaRPr lang="en-US" sz="2799" dirty="0">
              <a:solidFill>
                <a:srgbClr val="000000"/>
              </a:solidFill>
              <a:latin typeface="Tajawal" panose="00000500000000000000" pitchFamily="2" charset="-78"/>
              <a:cs typeface="Tajawal" panose="00000500000000000000" pitchFamily="2" charset="-78"/>
            </a:endParaRPr>
          </a:p>
        </p:txBody>
      </p:sp>
      <p:sp>
        <p:nvSpPr>
          <p:cNvPr id="36" name="مربع نص 35">
            <a:extLst>
              <a:ext uri="{FF2B5EF4-FFF2-40B4-BE49-F238E27FC236}">
                <a16:creationId xmlns:a16="http://schemas.microsoft.com/office/drawing/2014/main" id="{61EB19C5-6AF4-9997-6C33-7BC4D149A8A8}"/>
              </a:ext>
            </a:extLst>
          </p:cNvPr>
          <p:cNvSpPr txBox="1"/>
          <p:nvPr/>
        </p:nvSpPr>
        <p:spPr>
          <a:xfrm>
            <a:off x="9610091" y="3665770"/>
            <a:ext cx="7520600" cy="1477328"/>
          </a:xfrm>
          <a:prstGeom prst="rect">
            <a:avLst/>
          </a:prstGeom>
          <a:noFill/>
        </p:spPr>
        <p:txBody>
          <a:bodyPr wrap="square">
            <a:spAutoFit/>
          </a:bodyPr>
          <a:lstStyle/>
          <a:p>
            <a:pPr algn="ctr"/>
            <a:r>
              <a:rPr lang="ar-SA" b="0" i="0" dirty="0">
                <a:solidFill>
                  <a:srgbClr val="202122"/>
                </a:solidFill>
                <a:effectLst/>
                <a:latin typeface="Tajawal" panose="00000500000000000000" pitchFamily="2" charset="-78"/>
                <a:cs typeface="Tajawal" panose="00000500000000000000" pitchFamily="2" charset="-78"/>
              </a:rPr>
              <a:t>تتبع عملية البرمجة قواعد خاصة باللغة التي اختارها المبرمج. وكل لغة برمجة لها خصائصها التي تميزها عن الأخرى وتجعلها مناسبة بدرجات متفاوتة لكل نوع من أنواع البرامج وحسب المهمة المطلوبة من هذا البرنامج ، كما أن اللغات البرمجية  أيضا لها خصائص مشتركة وحدود مشتركة بحكم أن كل هذه اللغات صممت للتعامل مع الحاسوب. وتتطور لغات البرمجة بتطور عتاد الحاسوب المرئي</a:t>
            </a:r>
            <a:endParaRPr lang="ar-SA" dirty="0">
              <a:latin typeface="Tajawal" panose="00000500000000000000" pitchFamily="2" charset="-78"/>
              <a:cs typeface="Tajawal" panose="00000500000000000000" pitchFamily="2" charset="-78"/>
            </a:endParaRPr>
          </a:p>
        </p:txBody>
      </p:sp>
      <p:sp>
        <p:nvSpPr>
          <p:cNvPr id="37" name="Freeform 24">
            <a:extLst>
              <a:ext uri="{FF2B5EF4-FFF2-40B4-BE49-F238E27FC236}">
                <a16:creationId xmlns:a16="http://schemas.microsoft.com/office/drawing/2014/main" id="{F28B92F4-61CE-F091-A831-B262D43CBF8A}"/>
              </a:ext>
            </a:extLst>
          </p:cNvPr>
          <p:cNvSpPr/>
          <p:nvPr/>
        </p:nvSpPr>
        <p:spPr>
          <a:xfrm>
            <a:off x="12064422" y="6051101"/>
            <a:ext cx="545980" cy="545980"/>
          </a:xfrm>
          <a:custGeom>
            <a:avLst/>
            <a:gdLst/>
            <a:ahLst/>
            <a:cxnLst/>
            <a:rect l="l" t="t" r="r" b="b"/>
            <a:pathLst>
              <a:path w="545980" h="545980">
                <a:moveTo>
                  <a:pt x="0" y="0"/>
                </a:moveTo>
                <a:lnTo>
                  <a:pt x="545980" y="0"/>
                </a:lnTo>
                <a:lnTo>
                  <a:pt x="545980" y="545980"/>
                </a:lnTo>
                <a:lnTo>
                  <a:pt x="0" y="5459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ar-SA"/>
          </a:p>
        </p:txBody>
      </p:sp>
      <p:sp>
        <p:nvSpPr>
          <p:cNvPr id="38" name="TextBox 22">
            <a:extLst>
              <a:ext uri="{FF2B5EF4-FFF2-40B4-BE49-F238E27FC236}">
                <a16:creationId xmlns:a16="http://schemas.microsoft.com/office/drawing/2014/main" id="{074FD189-FCDE-3479-1290-1AFBDB764913}"/>
              </a:ext>
            </a:extLst>
          </p:cNvPr>
          <p:cNvSpPr txBox="1"/>
          <p:nvPr/>
        </p:nvSpPr>
        <p:spPr>
          <a:xfrm>
            <a:off x="8401346" y="6144438"/>
            <a:ext cx="6450224" cy="461665"/>
          </a:xfrm>
          <a:prstGeom prst="rect">
            <a:avLst/>
          </a:prstGeom>
        </p:spPr>
        <p:txBody>
          <a:bodyPr lIns="0" tIns="0" rIns="0" bIns="0" rtlCol="0" anchor="t">
            <a:spAutoFit/>
          </a:bodyPr>
          <a:lstStyle/>
          <a:p>
            <a:pPr algn="l">
              <a:lnSpc>
                <a:spcPts val="3639"/>
              </a:lnSpc>
            </a:pPr>
            <a:r>
              <a:rPr lang="ar-SA" sz="2799" dirty="0">
                <a:solidFill>
                  <a:srgbClr val="000000"/>
                </a:solidFill>
                <a:latin typeface="Tajawal" panose="00000500000000000000" pitchFamily="2" charset="-78"/>
                <a:cs typeface="Tajawal" panose="00000500000000000000" pitchFamily="2" charset="-78"/>
              </a:rPr>
              <a:t>تعريف برمجة الحاسوب</a:t>
            </a:r>
            <a:endParaRPr lang="en-US" sz="2799" dirty="0">
              <a:solidFill>
                <a:srgbClr val="000000"/>
              </a:solidFill>
              <a:latin typeface="Tajawal" panose="00000500000000000000" pitchFamily="2" charset="-78"/>
              <a:cs typeface="Tajawal" panose="00000500000000000000" pitchFamily="2" charset="-7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635FED"/>
        </a:solidFill>
        <a:effectLst/>
      </p:bgPr>
    </p:bg>
    <p:spTree>
      <p:nvGrpSpPr>
        <p:cNvPr id="1" name=""/>
        <p:cNvGrpSpPr/>
        <p:nvPr/>
      </p:nvGrpSpPr>
      <p:grpSpPr>
        <a:xfrm>
          <a:off x="0" y="0"/>
          <a:ext cx="0" cy="0"/>
          <a:chOff x="0" y="0"/>
          <a:chExt cx="0" cy="0"/>
        </a:xfrm>
      </p:grpSpPr>
      <p:sp>
        <p:nvSpPr>
          <p:cNvPr id="2" name="AutoShape 2"/>
          <p:cNvSpPr/>
          <p:nvPr/>
        </p:nvSpPr>
        <p:spPr>
          <a:xfrm>
            <a:off x="5574539" y="9429536"/>
            <a:ext cx="7179693" cy="0"/>
          </a:xfrm>
          <a:prstGeom prst="line">
            <a:avLst/>
          </a:prstGeom>
          <a:ln w="19050" cap="flat">
            <a:solidFill>
              <a:srgbClr val="FFFFFF"/>
            </a:solidFill>
            <a:prstDash val="solid"/>
            <a:headEnd type="none" w="sm" len="sm"/>
            <a:tailEnd type="none" w="sm" len="sm"/>
          </a:ln>
        </p:spPr>
        <p:txBody>
          <a:bodyPr/>
          <a:lstStyle/>
          <a:p>
            <a:endParaRPr lang="ar-SA"/>
          </a:p>
        </p:txBody>
      </p:sp>
      <p:sp>
        <p:nvSpPr>
          <p:cNvPr id="37" name="TextBox 37"/>
          <p:cNvSpPr txBox="1"/>
          <p:nvPr/>
        </p:nvSpPr>
        <p:spPr>
          <a:xfrm>
            <a:off x="1019175" y="691799"/>
            <a:ext cx="10362382" cy="1077218"/>
          </a:xfrm>
          <a:prstGeom prst="rect">
            <a:avLst/>
          </a:prstGeom>
        </p:spPr>
        <p:txBody>
          <a:bodyPr lIns="0" tIns="0" rIns="0" bIns="0" rtlCol="0" anchor="t">
            <a:spAutoFit/>
          </a:bodyPr>
          <a:lstStyle/>
          <a:p>
            <a:pPr algn="l">
              <a:lnSpc>
                <a:spcPts val="8000"/>
              </a:lnSpc>
            </a:pPr>
            <a:r>
              <a:rPr lang="ar-SA" sz="8000" dirty="0">
                <a:solidFill>
                  <a:srgbClr val="FFFFFF"/>
                </a:solidFill>
                <a:latin typeface="Tajawal" panose="00000500000000000000" pitchFamily="2" charset="-78"/>
                <a:cs typeface="Tajawal" panose="00000500000000000000" pitchFamily="2" charset="-78"/>
              </a:rPr>
              <a:t>البرمجة عبر التاريخ</a:t>
            </a:r>
            <a:endParaRPr lang="en-US" sz="8000" dirty="0">
              <a:solidFill>
                <a:srgbClr val="FFFFFF"/>
              </a:solidFill>
              <a:latin typeface="Tajawal" panose="00000500000000000000" pitchFamily="2" charset="-78"/>
              <a:cs typeface="Tajawal" panose="00000500000000000000" pitchFamily="2" charset="-78"/>
            </a:endParaRPr>
          </a:p>
        </p:txBody>
      </p:sp>
      <p:grpSp>
        <p:nvGrpSpPr>
          <p:cNvPr id="71" name="Group 71"/>
          <p:cNvGrpSpPr/>
          <p:nvPr/>
        </p:nvGrpSpPr>
        <p:grpSpPr>
          <a:xfrm>
            <a:off x="6807710" y="519185"/>
            <a:ext cx="5069159" cy="1701419"/>
            <a:chOff x="0" y="0"/>
            <a:chExt cx="1335087" cy="448110"/>
          </a:xfrm>
        </p:grpSpPr>
        <p:sp>
          <p:nvSpPr>
            <p:cNvPr id="72" name="Freeform 72"/>
            <p:cNvSpPr/>
            <p:nvPr/>
          </p:nvSpPr>
          <p:spPr>
            <a:xfrm>
              <a:off x="0" y="0"/>
              <a:ext cx="1335087" cy="448110"/>
            </a:xfrm>
            <a:custGeom>
              <a:avLst/>
              <a:gdLst/>
              <a:ahLst/>
              <a:cxnLst/>
              <a:rect l="l" t="t" r="r" b="b"/>
              <a:pathLst>
                <a:path w="1335087" h="448110">
                  <a:moveTo>
                    <a:pt x="152726" y="0"/>
                  </a:moveTo>
                  <a:lnTo>
                    <a:pt x="1182361" y="0"/>
                  </a:lnTo>
                  <a:cubicBezTo>
                    <a:pt x="1266710" y="0"/>
                    <a:pt x="1335087" y="68378"/>
                    <a:pt x="1335087" y="152726"/>
                  </a:cubicBezTo>
                  <a:lnTo>
                    <a:pt x="1335087" y="295384"/>
                  </a:lnTo>
                  <a:cubicBezTo>
                    <a:pt x="1335087" y="379733"/>
                    <a:pt x="1266710" y="448110"/>
                    <a:pt x="1182361" y="448110"/>
                  </a:cubicBezTo>
                  <a:lnTo>
                    <a:pt x="152726" y="448110"/>
                  </a:lnTo>
                  <a:cubicBezTo>
                    <a:pt x="68378" y="448110"/>
                    <a:pt x="0" y="379733"/>
                    <a:pt x="0" y="295384"/>
                  </a:cubicBezTo>
                  <a:lnTo>
                    <a:pt x="0" y="152726"/>
                  </a:lnTo>
                  <a:cubicBezTo>
                    <a:pt x="0" y="68378"/>
                    <a:pt x="68378" y="0"/>
                    <a:pt x="152726" y="0"/>
                  </a:cubicBezTo>
                  <a:close/>
                </a:path>
              </a:pathLst>
            </a:custGeom>
            <a:solidFill>
              <a:srgbClr val="000000">
                <a:alpha val="0"/>
              </a:srgbClr>
            </a:solidFill>
            <a:ln w="19050" cap="rnd">
              <a:solidFill>
                <a:srgbClr val="635FED"/>
              </a:solidFill>
              <a:prstDash val="solid"/>
              <a:round/>
            </a:ln>
          </p:spPr>
          <p:txBody>
            <a:bodyPr/>
            <a:lstStyle/>
            <a:p>
              <a:endParaRPr lang="ar-SA" dirty="0"/>
            </a:p>
          </p:txBody>
        </p:sp>
        <p:sp>
          <p:nvSpPr>
            <p:cNvPr id="73" name="TextBox 73"/>
            <p:cNvSpPr txBox="1"/>
            <p:nvPr/>
          </p:nvSpPr>
          <p:spPr>
            <a:xfrm>
              <a:off x="0" y="-28575"/>
              <a:ext cx="1335087" cy="476685"/>
            </a:xfrm>
            <a:prstGeom prst="rect">
              <a:avLst/>
            </a:prstGeom>
          </p:spPr>
          <p:txBody>
            <a:bodyPr lIns="50800" tIns="50800" rIns="50800" bIns="50800" rtlCol="0" anchor="ctr"/>
            <a:lstStyle/>
            <a:p>
              <a:pPr algn="ctr">
                <a:lnSpc>
                  <a:spcPts val="2240"/>
                </a:lnSpc>
              </a:pPr>
              <a:endParaRPr/>
            </a:p>
          </p:txBody>
        </p:sp>
      </p:grpSp>
      <p:sp>
        <p:nvSpPr>
          <p:cNvPr id="75" name="عنصر نائب للتذييل 74">
            <a:extLst>
              <a:ext uri="{FF2B5EF4-FFF2-40B4-BE49-F238E27FC236}">
                <a16:creationId xmlns:a16="http://schemas.microsoft.com/office/drawing/2014/main" id="{191E5F86-CDC2-7E84-FF83-C4A13ED045CC}"/>
              </a:ext>
            </a:extLst>
          </p:cNvPr>
          <p:cNvSpPr>
            <a:spLocks noGrp="1"/>
          </p:cNvSpPr>
          <p:nvPr>
            <p:ph type="ftr" sz="quarter" idx="11"/>
          </p:nvPr>
        </p:nvSpPr>
        <p:spPr>
          <a:xfrm>
            <a:off x="7231275" y="9698948"/>
            <a:ext cx="2895600" cy="365125"/>
          </a:xfrm>
        </p:spPr>
        <p:txBody>
          <a:bodyPr/>
          <a:lstStyle/>
          <a:p>
            <a:r>
              <a:rPr lang="ar-SA" dirty="0">
                <a:solidFill>
                  <a:schemeClr val="bg1"/>
                </a:solidFill>
                <a:latin typeface="Tajawal" panose="00000500000000000000" pitchFamily="2" charset="-78"/>
                <a:cs typeface="Tajawal" panose="00000500000000000000" pitchFamily="2" charset="-78"/>
              </a:rPr>
              <a:t>المؤسسة العامة للتدريب التقني و المهني</a:t>
            </a:r>
            <a:endParaRPr lang="en-US" dirty="0">
              <a:solidFill>
                <a:schemeClr val="bg1"/>
              </a:solidFill>
              <a:latin typeface="Tajawal" panose="00000500000000000000" pitchFamily="2" charset="-78"/>
              <a:cs typeface="Tajawal" panose="00000500000000000000" pitchFamily="2" charset="-78"/>
            </a:endParaRPr>
          </a:p>
        </p:txBody>
      </p:sp>
      <p:pic>
        <p:nvPicPr>
          <p:cNvPr id="76" name="رسم 75">
            <a:extLst>
              <a:ext uri="{FF2B5EF4-FFF2-40B4-BE49-F238E27FC236}">
                <a16:creationId xmlns:a16="http://schemas.microsoft.com/office/drawing/2014/main" id="{AC8D8C11-9A8C-87E3-CA84-575768C8730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812586" y="256329"/>
            <a:ext cx="4181475" cy="1085850"/>
          </a:xfrm>
          <a:prstGeom prst="rect">
            <a:avLst/>
          </a:prstGeom>
        </p:spPr>
      </p:pic>
      <p:sp>
        <p:nvSpPr>
          <p:cNvPr id="77" name="TextBox 11">
            <a:extLst>
              <a:ext uri="{FF2B5EF4-FFF2-40B4-BE49-F238E27FC236}">
                <a16:creationId xmlns:a16="http://schemas.microsoft.com/office/drawing/2014/main" id="{B6D1E7F9-E7D1-170E-BB22-CF7C6A116370}"/>
              </a:ext>
            </a:extLst>
          </p:cNvPr>
          <p:cNvSpPr txBox="1"/>
          <p:nvPr/>
        </p:nvSpPr>
        <p:spPr>
          <a:xfrm>
            <a:off x="990600" y="9182100"/>
            <a:ext cx="3541345" cy="456985"/>
          </a:xfrm>
          <a:prstGeom prst="rect">
            <a:avLst/>
          </a:prstGeom>
        </p:spPr>
        <p:txBody>
          <a:bodyPr lIns="0" tIns="0" rIns="0" bIns="0" rtlCol="0" anchor="t">
            <a:spAutoFit/>
          </a:bodyPr>
          <a:lstStyle/>
          <a:p>
            <a:pPr algn="ctr">
              <a:lnSpc>
                <a:spcPts val="4200"/>
              </a:lnSpc>
            </a:pPr>
            <a:r>
              <a:rPr lang="en-US" sz="1600" dirty="0">
                <a:solidFill>
                  <a:schemeClr val="bg1"/>
                </a:solidFill>
                <a:latin typeface="Open Sans"/>
              </a:rPr>
              <a:t>May 14 , 2024</a:t>
            </a:r>
          </a:p>
        </p:txBody>
      </p:sp>
      <p:sp>
        <p:nvSpPr>
          <p:cNvPr id="85" name="مستطيل: زوايا مستديرة 41">
            <a:extLst>
              <a:ext uri="{FF2B5EF4-FFF2-40B4-BE49-F238E27FC236}">
                <a16:creationId xmlns:a16="http://schemas.microsoft.com/office/drawing/2014/main" id="{553C8C19-ACA4-37FB-0733-CCB6AA460C1F}"/>
              </a:ext>
            </a:extLst>
          </p:cNvPr>
          <p:cNvSpPr/>
          <p:nvPr/>
        </p:nvSpPr>
        <p:spPr>
          <a:xfrm>
            <a:off x="2518591" y="2106072"/>
            <a:ext cx="13059983" cy="6303482"/>
          </a:xfrm>
          <a:custGeom>
            <a:avLst/>
            <a:gdLst>
              <a:gd name="connsiteX0" fmla="*/ 0 w 15356557"/>
              <a:gd name="connsiteY0" fmla="*/ 1235205 h 7411080"/>
              <a:gd name="connsiteX1" fmla="*/ 1235205 w 15356557"/>
              <a:gd name="connsiteY1" fmla="*/ 0 h 7411080"/>
              <a:gd name="connsiteX2" fmla="*/ 14121352 w 15356557"/>
              <a:gd name="connsiteY2" fmla="*/ 0 h 7411080"/>
              <a:gd name="connsiteX3" fmla="*/ 15356557 w 15356557"/>
              <a:gd name="connsiteY3" fmla="*/ 1235205 h 7411080"/>
              <a:gd name="connsiteX4" fmla="*/ 15356557 w 15356557"/>
              <a:gd name="connsiteY4" fmla="*/ 6175875 h 7411080"/>
              <a:gd name="connsiteX5" fmla="*/ 14121352 w 15356557"/>
              <a:gd name="connsiteY5" fmla="*/ 7411080 h 7411080"/>
              <a:gd name="connsiteX6" fmla="*/ 1235205 w 15356557"/>
              <a:gd name="connsiteY6" fmla="*/ 7411080 h 7411080"/>
              <a:gd name="connsiteX7" fmla="*/ 0 w 15356557"/>
              <a:gd name="connsiteY7" fmla="*/ 6175875 h 7411080"/>
              <a:gd name="connsiteX8" fmla="*/ 0 w 15356557"/>
              <a:gd name="connsiteY8" fmla="*/ 1235205 h 7411080"/>
              <a:gd name="connsiteX0" fmla="*/ 0 w 15356557"/>
              <a:gd name="connsiteY0" fmla="*/ 1235205 h 7411080"/>
              <a:gd name="connsiteX1" fmla="*/ 1235205 w 15356557"/>
              <a:gd name="connsiteY1" fmla="*/ 0 h 7411080"/>
              <a:gd name="connsiteX2" fmla="*/ 14121352 w 15356557"/>
              <a:gd name="connsiteY2" fmla="*/ 0 h 7411080"/>
              <a:gd name="connsiteX3" fmla="*/ 15356557 w 15356557"/>
              <a:gd name="connsiteY3" fmla="*/ 1235205 h 7411080"/>
              <a:gd name="connsiteX4" fmla="*/ 15356557 w 15356557"/>
              <a:gd name="connsiteY4" fmla="*/ 6175875 h 7411080"/>
              <a:gd name="connsiteX5" fmla="*/ 14121352 w 15356557"/>
              <a:gd name="connsiteY5" fmla="*/ 7411080 h 7411080"/>
              <a:gd name="connsiteX6" fmla="*/ 1235205 w 15356557"/>
              <a:gd name="connsiteY6" fmla="*/ 7411080 h 7411080"/>
              <a:gd name="connsiteX7" fmla="*/ 0 w 15356557"/>
              <a:gd name="connsiteY7" fmla="*/ 6175875 h 7411080"/>
              <a:gd name="connsiteX8" fmla="*/ 0 w 15356557"/>
              <a:gd name="connsiteY8" fmla="*/ 1235205 h 7411080"/>
              <a:gd name="connsiteX0" fmla="*/ 0 w 15364433"/>
              <a:gd name="connsiteY0" fmla="*/ 1249493 h 7425368"/>
              <a:gd name="connsiteX1" fmla="*/ 1235205 w 15364433"/>
              <a:gd name="connsiteY1" fmla="*/ 14288 h 7425368"/>
              <a:gd name="connsiteX2" fmla="*/ 14792865 w 15364433"/>
              <a:gd name="connsiteY2" fmla="*/ 0 h 7425368"/>
              <a:gd name="connsiteX3" fmla="*/ 15356557 w 15364433"/>
              <a:gd name="connsiteY3" fmla="*/ 1249493 h 7425368"/>
              <a:gd name="connsiteX4" fmla="*/ 15356557 w 15364433"/>
              <a:gd name="connsiteY4" fmla="*/ 6190163 h 7425368"/>
              <a:gd name="connsiteX5" fmla="*/ 14121352 w 15364433"/>
              <a:gd name="connsiteY5" fmla="*/ 7425368 h 7425368"/>
              <a:gd name="connsiteX6" fmla="*/ 1235205 w 15364433"/>
              <a:gd name="connsiteY6" fmla="*/ 7425368 h 7425368"/>
              <a:gd name="connsiteX7" fmla="*/ 0 w 15364433"/>
              <a:gd name="connsiteY7" fmla="*/ 6190163 h 7425368"/>
              <a:gd name="connsiteX8" fmla="*/ 0 w 15364433"/>
              <a:gd name="connsiteY8" fmla="*/ 1249493 h 7425368"/>
              <a:gd name="connsiteX0" fmla="*/ 0 w 15364433"/>
              <a:gd name="connsiteY0" fmla="*/ 1263780 h 7439655"/>
              <a:gd name="connsiteX1" fmla="*/ 735143 w 15364433"/>
              <a:gd name="connsiteY1" fmla="*/ 0 h 7439655"/>
              <a:gd name="connsiteX2" fmla="*/ 14792865 w 15364433"/>
              <a:gd name="connsiteY2" fmla="*/ 14287 h 7439655"/>
              <a:gd name="connsiteX3" fmla="*/ 15356557 w 15364433"/>
              <a:gd name="connsiteY3" fmla="*/ 1263780 h 7439655"/>
              <a:gd name="connsiteX4" fmla="*/ 15356557 w 15364433"/>
              <a:gd name="connsiteY4" fmla="*/ 6204450 h 7439655"/>
              <a:gd name="connsiteX5" fmla="*/ 14121352 w 15364433"/>
              <a:gd name="connsiteY5" fmla="*/ 7439655 h 7439655"/>
              <a:gd name="connsiteX6" fmla="*/ 1235205 w 15364433"/>
              <a:gd name="connsiteY6" fmla="*/ 7439655 h 7439655"/>
              <a:gd name="connsiteX7" fmla="*/ 0 w 15364433"/>
              <a:gd name="connsiteY7" fmla="*/ 6204450 h 7439655"/>
              <a:gd name="connsiteX8" fmla="*/ 0 w 15364433"/>
              <a:gd name="connsiteY8" fmla="*/ 1263780 h 7439655"/>
              <a:gd name="connsiteX0" fmla="*/ 0 w 15364433"/>
              <a:gd name="connsiteY0" fmla="*/ 1335218 h 7439655"/>
              <a:gd name="connsiteX1" fmla="*/ 735143 w 15364433"/>
              <a:gd name="connsiteY1" fmla="*/ 0 h 7439655"/>
              <a:gd name="connsiteX2" fmla="*/ 14792865 w 15364433"/>
              <a:gd name="connsiteY2" fmla="*/ 14287 h 7439655"/>
              <a:gd name="connsiteX3" fmla="*/ 15356557 w 15364433"/>
              <a:gd name="connsiteY3" fmla="*/ 1263780 h 7439655"/>
              <a:gd name="connsiteX4" fmla="*/ 15356557 w 15364433"/>
              <a:gd name="connsiteY4" fmla="*/ 6204450 h 7439655"/>
              <a:gd name="connsiteX5" fmla="*/ 14121352 w 15364433"/>
              <a:gd name="connsiteY5" fmla="*/ 7439655 h 7439655"/>
              <a:gd name="connsiteX6" fmla="*/ 1235205 w 15364433"/>
              <a:gd name="connsiteY6" fmla="*/ 7439655 h 7439655"/>
              <a:gd name="connsiteX7" fmla="*/ 0 w 15364433"/>
              <a:gd name="connsiteY7" fmla="*/ 6204450 h 7439655"/>
              <a:gd name="connsiteX8" fmla="*/ 0 w 15364433"/>
              <a:gd name="connsiteY8" fmla="*/ 1335218 h 7439655"/>
              <a:gd name="connsiteX0" fmla="*/ 0 w 15364433"/>
              <a:gd name="connsiteY0" fmla="*/ 1320931 h 7425368"/>
              <a:gd name="connsiteX1" fmla="*/ 749431 w 15364433"/>
              <a:gd name="connsiteY1" fmla="*/ 57150 h 7425368"/>
              <a:gd name="connsiteX2" fmla="*/ 14792865 w 15364433"/>
              <a:gd name="connsiteY2" fmla="*/ 0 h 7425368"/>
              <a:gd name="connsiteX3" fmla="*/ 15356557 w 15364433"/>
              <a:gd name="connsiteY3" fmla="*/ 1249493 h 7425368"/>
              <a:gd name="connsiteX4" fmla="*/ 15356557 w 15364433"/>
              <a:gd name="connsiteY4" fmla="*/ 6190163 h 7425368"/>
              <a:gd name="connsiteX5" fmla="*/ 14121352 w 15364433"/>
              <a:gd name="connsiteY5" fmla="*/ 7425368 h 7425368"/>
              <a:gd name="connsiteX6" fmla="*/ 1235205 w 15364433"/>
              <a:gd name="connsiteY6" fmla="*/ 7425368 h 7425368"/>
              <a:gd name="connsiteX7" fmla="*/ 0 w 15364433"/>
              <a:gd name="connsiteY7" fmla="*/ 6190163 h 7425368"/>
              <a:gd name="connsiteX8" fmla="*/ 0 w 15364433"/>
              <a:gd name="connsiteY8" fmla="*/ 1320931 h 742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64433" h="7425368">
                <a:moveTo>
                  <a:pt x="0" y="1320931"/>
                </a:moveTo>
                <a:cubicBezTo>
                  <a:pt x="0" y="638746"/>
                  <a:pt x="67246" y="57150"/>
                  <a:pt x="749431" y="57150"/>
                </a:cubicBezTo>
                <a:lnTo>
                  <a:pt x="14792865" y="0"/>
                </a:lnTo>
                <a:cubicBezTo>
                  <a:pt x="15475050" y="0"/>
                  <a:pt x="15356557" y="638746"/>
                  <a:pt x="15356557" y="1249493"/>
                </a:cubicBezTo>
                <a:lnTo>
                  <a:pt x="15356557" y="6190163"/>
                </a:lnTo>
                <a:cubicBezTo>
                  <a:pt x="15356557" y="6872348"/>
                  <a:pt x="14803537" y="7425368"/>
                  <a:pt x="14121352" y="7425368"/>
                </a:cubicBezTo>
                <a:lnTo>
                  <a:pt x="1235205" y="7425368"/>
                </a:lnTo>
                <a:cubicBezTo>
                  <a:pt x="553020" y="7425368"/>
                  <a:pt x="0" y="6872348"/>
                  <a:pt x="0" y="6190163"/>
                </a:cubicBezTo>
                <a:lnTo>
                  <a:pt x="0" y="1320931"/>
                </a:lnTo>
                <a:close/>
              </a:path>
            </a:pathLst>
          </a:cu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1" anchor="ctr"/>
          <a:lstStyle/>
          <a:p>
            <a:pPr algn="ctr"/>
            <a:endParaRPr lang="ar-SA"/>
          </a:p>
        </p:txBody>
      </p:sp>
      <p:grpSp>
        <p:nvGrpSpPr>
          <p:cNvPr id="86" name="Group 9">
            <a:extLst>
              <a:ext uri="{FF2B5EF4-FFF2-40B4-BE49-F238E27FC236}">
                <a16:creationId xmlns:a16="http://schemas.microsoft.com/office/drawing/2014/main" id="{854B5137-0DDD-8194-357A-BEDBD4C10525}"/>
              </a:ext>
            </a:extLst>
          </p:cNvPr>
          <p:cNvGrpSpPr/>
          <p:nvPr/>
        </p:nvGrpSpPr>
        <p:grpSpPr>
          <a:xfrm>
            <a:off x="2952582" y="2394647"/>
            <a:ext cx="12192000" cy="2348685"/>
            <a:chOff x="60546" y="6689"/>
            <a:chExt cx="1082267" cy="607982"/>
          </a:xfrm>
        </p:grpSpPr>
        <p:sp>
          <p:nvSpPr>
            <p:cNvPr id="87" name="Freeform 10">
              <a:extLst>
                <a:ext uri="{FF2B5EF4-FFF2-40B4-BE49-F238E27FC236}">
                  <a16:creationId xmlns:a16="http://schemas.microsoft.com/office/drawing/2014/main" id="{9089E4A7-19E4-B15C-CC10-5BE15FA16F7E}"/>
                </a:ext>
              </a:extLst>
            </p:cNvPr>
            <p:cNvSpPr/>
            <p:nvPr/>
          </p:nvSpPr>
          <p:spPr>
            <a:xfrm>
              <a:off x="60546" y="6689"/>
              <a:ext cx="1082267" cy="607982"/>
            </a:xfrm>
            <a:prstGeom prst="roundRect">
              <a:avLst/>
            </a:prstGeom>
            <a:blipFill>
              <a:blip r:embed="rId5">
                <a:extLst>
                  <a:ext uri="{28A0092B-C50C-407E-A947-70E740481C1C}">
                    <a14:useLocalDpi xmlns:a14="http://schemas.microsoft.com/office/drawing/2010/main" val="0"/>
                  </a:ext>
                </a:extLst>
              </a:blip>
              <a:srcRect/>
              <a:stretch>
                <a:fillRect l="173" t="-71711" r="-173" b="-74239"/>
              </a:stretch>
            </a:blipFill>
          </p:spPr>
          <p:txBody>
            <a:bodyPr/>
            <a:lstStyle/>
            <a:p>
              <a:endParaRPr lang="ar-SA" dirty="0"/>
            </a:p>
          </p:txBody>
        </p:sp>
      </p:grpSp>
      <p:sp>
        <p:nvSpPr>
          <p:cNvPr id="89" name="TextBox 37">
            <a:extLst>
              <a:ext uri="{FF2B5EF4-FFF2-40B4-BE49-F238E27FC236}">
                <a16:creationId xmlns:a16="http://schemas.microsoft.com/office/drawing/2014/main" id="{AED34F85-3B59-C4FA-7DFA-F5E084BC1061}"/>
              </a:ext>
            </a:extLst>
          </p:cNvPr>
          <p:cNvSpPr txBox="1"/>
          <p:nvPr/>
        </p:nvSpPr>
        <p:spPr>
          <a:xfrm>
            <a:off x="3243934" y="4920082"/>
            <a:ext cx="11840902" cy="3077766"/>
          </a:xfrm>
          <a:prstGeom prst="rect">
            <a:avLst/>
          </a:prstGeom>
        </p:spPr>
        <p:txBody>
          <a:bodyPr wrap="square" lIns="0" tIns="0" rIns="0" bIns="0" rtlCol="0" anchor="t">
            <a:spAutoFit/>
          </a:bodyPr>
          <a:lstStyle/>
          <a:p>
            <a:pPr algn="ctr"/>
            <a:r>
              <a:rPr lang="ar-SA" sz="2000" b="0" i="0" dirty="0">
                <a:solidFill>
                  <a:srgbClr val="202122"/>
                </a:solidFill>
                <a:effectLst/>
                <a:latin typeface="Tajawal" panose="00000500000000000000" pitchFamily="2" charset="-78"/>
                <a:cs typeface="Tajawal" panose="00000500000000000000" pitchFamily="2" charset="-78"/>
              </a:rPr>
              <a:t>كانت الأجهزة القابلة للبرمجة موجودة على الأقل منذ عام 1206 ميلادي عندما كانت أوتوماتيكي الجزاري قابلة للبرمجة عبر الأوتاد والكامينات للعب مختلف الإيقاعات وأنماط الطبل؛ ويمكن لجهاز الجاكوار لووم سنة 1801 موجات مختلفة عن طريق تغير برمجته - سلسلة من بطاقات اللوح مع ثقوب مثقوبة فيها. ومع ذلك يرجع تاريخ أول برنامج كمبيوتر إلى عام 1843 عندما قامت عالمة الرياضيات أدا لوفليس بنشر خوارزمية لحساب سلسلة من أرقام برنولي يهدف إلى تنفيذها بواسطة تشارلز باباج عن طريق محرك تحليلي  ، في الثمانينات من القرن التاسع عشر اخترع هيرمان هوليريث مفهوم تخزين البيانات في شكل قابل للقراءة آليا ، في وقت لاحق سمحت لوحة التحكم (لوحة التوصيل) التي تمت إضافتها إلى اللوحة الخاصة به ببرمجة وظائف مختلفة وبحلول أواخر الأربعينيات من القرن الماضي تمت برمجة معدات تسجيل الوحدات  [لغات أخرى]‏ مثل </a:t>
            </a:r>
            <a:r>
              <a:rPr lang="en-US" sz="2000" b="0" i="0" dirty="0">
                <a:solidFill>
                  <a:srgbClr val="202122"/>
                </a:solidFill>
                <a:effectLst/>
                <a:latin typeface="Tajawal" panose="00000500000000000000" pitchFamily="2" charset="-78"/>
                <a:cs typeface="Tajawal" panose="00000500000000000000" pitchFamily="2" charset="-78"/>
              </a:rPr>
              <a:t>  IBM 602 </a:t>
            </a:r>
            <a:r>
              <a:rPr lang="ar-SA" sz="2000" b="0" i="0" dirty="0">
                <a:solidFill>
                  <a:srgbClr val="202122"/>
                </a:solidFill>
                <a:effectLst/>
                <a:latin typeface="Tajawal" panose="00000500000000000000" pitchFamily="2" charset="-78"/>
                <a:cs typeface="Tajawal" panose="00000500000000000000" pitchFamily="2" charset="-78"/>
              </a:rPr>
              <a:t> و</a:t>
            </a:r>
            <a:r>
              <a:rPr lang="ar-SA" sz="2000" dirty="0">
                <a:solidFill>
                  <a:srgbClr val="202122"/>
                </a:solidFill>
                <a:latin typeface="Tajawal" panose="00000500000000000000" pitchFamily="2" charset="-78"/>
                <a:cs typeface="Tajawal" panose="00000500000000000000" pitchFamily="2" charset="-78"/>
              </a:rPr>
              <a:t> </a:t>
            </a:r>
            <a:r>
              <a:rPr lang="en-US" sz="2000" b="0" i="0" dirty="0">
                <a:solidFill>
                  <a:srgbClr val="202122"/>
                </a:solidFill>
                <a:effectLst/>
                <a:latin typeface="Tajawal" panose="00000500000000000000" pitchFamily="2" charset="-78"/>
                <a:cs typeface="Tajawal" panose="00000500000000000000" pitchFamily="2" charset="-78"/>
              </a:rPr>
              <a:t>IBM 604 </a:t>
            </a:r>
            <a:r>
              <a:rPr lang="ar-SA" sz="2000" b="0" i="0" dirty="0">
                <a:solidFill>
                  <a:srgbClr val="202122"/>
                </a:solidFill>
                <a:effectLst/>
                <a:latin typeface="Tajawal" panose="00000500000000000000" pitchFamily="2" charset="-78"/>
                <a:cs typeface="Tajawal" panose="00000500000000000000" pitchFamily="2" charset="-78"/>
              </a:rPr>
              <a:t>بواسطة لوحات التحكم بطريقة مماثلة. كما كانت هي أول أجهزة الكمبيوتر الإلكترونية. وكذلك مع مفهوم أجهزة الكمبيوتر المخزنة في البرنامج التي أدخلت في عام 1949 تم تخزين كل من البرامج والبيانات ومعالجتها بنفس الطريقة في ذاكرة الكمبيوتر.</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056803">
            <a:off x="10324891" y="-5649289"/>
            <a:ext cx="14943276" cy="11798962"/>
          </a:xfrm>
          <a:custGeom>
            <a:avLst/>
            <a:gdLst/>
            <a:ahLst/>
            <a:cxnLst/>
            <a:rect l="l" t="t" r="r" b="b"/>
            <a:pathLst>
              <a:path w="14943276" h="11798962">
                <a:moveTo>
                  <a:pt x="0" y="0"/>
                </a:moveTo>
                <a:lnTo>
                  <a:pt x="14943276" y="0"/>
                </a:lnTo>
                <a:lnTo>
                  <a:pt x="14943276" y="11798962"/>
                </a:lnTo>
                <a:lnTo>
                  <a:pt x="0" y="11798962"/>
                </a:lnTo>
                <a:lnTo>
                  <a:pt x="0" y="0"/>
                </a:lnTo>
                <a:close/>
              </a:path>
            </a:pathLst>
          </a:custGeom>
          <a:blipFill>
            <a:blip r:embed="rId3">
              <a:alphaModFix amt="35000"/>
            </a:blip>
            <a:stretch>
              <a:fillRect/>
            </a:stretch>
          </a:blipFill>
        </p:spPr>
        <p:txBody>
          <a:bodyPr/>
          <a:lstStyle/>
          <a:p>
            <a:endParaRPr lang="ar-SA" dirty="0"/>
          </a:p>
        </p:txBody>
      </p:sp>
      <p:sp>
        <p:nvSpPr>
          <p:cNvPr id="3" name="Freeform 3"/>
          <p:cNvSpPr/>
          <p:nvPr/>
        </p:nvSpPr>
        <p:spPr>
          <a:xfrm rot="-7056803">
            <a:off x="-5462745" y="4484229"/>
            <a:ext cx="14943276" cy="11798962"/>
          </a:xfrm>
          <a:custGeom>
            <a:avLst/>
            <a:gdLst/>
            <a:ahLst/>
            <a:cxnLst/>
            <a:rect l="l" t="t" r="r" b="b"/>
            <a:pathLst>
              <a:path w="14943276" h="11798962">
                <a:moveTo>
                  <a:pt x="0" y="0"/>
                </a:moveTo>
                <a:lnTo>
                  <a:pt x="14943276" y="0"/>
                </a:lnTo>
                <a:lnTo>
                  <a:pt x="14943276" y="11798962"/>
                </a:lnTo>
                <a:lnTo>
                  <a:pt x="0" y="11798962"/>
                </a:lnTo>
                <a:lnTo>
                  <a:pt x="0" y="0"/>
                </a:lnTo>
                <a:close/>
              </a:path>
            </a:pathLst>
          </a:custGeom>
          <a:blipFill>
            <a:blip r:embed="rId3">
              <a:alphaModFix amt="35000"/>
            </a:blip>
            <a:stretch>
              <a:fillRect/>
            </a:stretch>
          </a:blipFill>
        </p:spPr>
        <p:txBody>
          <a:bodyPr/>
          <a:lstStyle/>
          <a:p>
            <a:endParaRPr lang="ar-SA"/>
          </a:p>
        </p:txBody>
      </p:sp>
      <p:sp>
        <p:nvSpPr>
          <p:cNvPr id="33" name="عنصر نائب للتذييل 32">
            <a:extLst>
              <a:ext uri="{FF2B5EF4-FFF2-40B4-BE49-F238E27FC236}">
                <a16:creationId xmlns:a16="http://schemas.microsoft.com/office/drawing/2014/main" id="{6B171776-1842-B8B1-E2DD-1459D3981C92}"/>
              </a:ext>
            </a:extLst>
          </p:cNvPr>
          <p:cNvSpPr>
            <a:spLocks noGrp="1"/>
          </p:cNvSpPr>
          <p:nvPr>
            <p:ph type="ftr" sz="quarter" idx="11"/>
          </p:nvPr>
        </p:nvSpPr>
        <p:spPr>
          <a:xfrm>
            <a:off x="7579812" y="9627887"/>
            <a:ext cx="2895600" cy="365125"/>
          </a:xfrm>
        </p:spPr>
        <p:txBody>
          <a:bodyPr/>
          <a:lstStyle/>
          <a:p>
            <a:r>
              <a:rPr lang="ar-SA" dirty="0">
                <a:latin typeface="Tajawal" panose="00000500000000000000" pitchFamily="2" charset="-78"/>
                <a:cs typeface="Tajawal" panose="00000500000000000000" pitchFamily="2" charset="-78"/>
              </a:rPr>
              <a:t>المؤسسة العامة للتدريب التقني و المهني</a:t>
            </a:r>
            <a:endParaRPr lang="en-US" dirty="0">
              <a:latin typeface="Tajawal" panose="00000500000000000000" pitchFamily="2" charset="-78"/>
              <a:cs typeface="Tajawal" panose="00000500000000000000" pitchFamily="2" charset="-78"/>
            </a:endParaRPr>
          </a:p>
        </p:txBody>
      </p:sp>
      <p:pic>
        <p:nvPicPr>
          <p:cNvPr id="34" name="رسم 33">
            <a:extLst>
              <a:ext uri="{FF2B5EF4-FFF2-40B4-BE49-F238E27FC236}">
                <a16:creationId xmlns:a16="http://schemas.microsoft.com/office/drawing/2014/main" id="{39EDC845-D8E4-CB6B-EF3B-7CF4FDBDF6A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92200" y="250192"/>
            <a:ext cx="4181475" cy="1085850"/>
          </a:xfrm>
          <a:prstGeom prst="rect">
            <a:avLst/>
          </a:prstGeom>
        </p:spPr>
      </p:pic>
      <p:sp>
        <p:nvSpPr>
          <p:cNvPr id="35" name="TextBox 11">
            <a:extLst>
              <a:ext uri="{FF2B5EF4-FFF2-40B4-BE49-F238E27FC236}">
                <a16:creationId xmlns:a16="http://schemas.microsoft.com/office/drawing/2014/main" id="{0912FFEB-4885-F41A-0245-1AFC54CB1A40}"/>
              </a:ext>
            </a:extLst>
          </p:cNvPr>
          <p:cNvSpPr txBox="1"/>
          <p:nvPr/>
        </p:nvSpPr>
        <p:spPr>
          <a:xfrm>
            <a:off x="970214" y="9175963"/>
            <a:ext cx="3541345" cy="456985"/>
          </a:xfrm>
          <a:prstGeom prst="rect">
            <a:avLst/>
          </a:prstGeom>
        </p:spPr>
        <p:txBody>
          <a:bodyPr lIns="0" tIns="0" rIns="0" bIns="0" rtlCol="0" anchor="t">
            <a:spAutoFit/>
          </a:bodyPr>
          <a:lstStyle/>
          <a:p>
            <a:pPr algn="ctr">
              <a:lnSpc>
                <a:spcPts val="4200"/>
              </a:lnSpc>
            </a:pPr>
            <a:r>
              <a:rPr lang="en-US" sz="1600" dirty="0">
                <a:solidFill>
                  <a:srgbClr val="635FED"/>
                </a:solidFill>
                <a:latin typeface="Open Sans"/>
              </a:rPr>
              <a:t>May 14 , 2024</a:t>
            </a:r>
          </a:p>
        </p:txBody>
      </p:sp>
      <p:sp>
        <p:nvSpPr>
          <p:cNvPr id="36" name="مستطيل: زوايا مستديرة 41">
            <a:extLst>
              <a:ext uri="{FF2B5EF4-FFF2-40B4-BE49-F238E27FC236}">
                <a16:creationId xmlns:a16="http://schemas.microsoft.com/office/drawing/2014/main" id="{DAB26841-F9C8-21EC-79BC-C8C05CE8A4B2}"/>
              </a:ext>
            </a:extLst>
          </p:cNvPr>
          <p:cNvSpPr/>
          <p:nvPr/>
        </p:nvSpPr>
        <p:spPr>
          <a:xfrm>
            <a:off x="2040512" y="2006068"/>
            <a:ext cx="14206974" cy="6923654"/>
          </a:xfrm>
          <a:custGeom>
            <a:avLst/>
            <a:gdLst>
              <a:gd name="connsiteX0" fmla="*/ 0 w 15356557"/>
              <a:gd name="connsiteY0" fmla="*/ 1235205 h 7411080"/>
              <a:gd name="connsiteX1" fmla="*/ 1235205 w 15356557"/>
              <a:gd name="connsiteY1" fmla="*/ 0 h 7411080"/>
              <a:gd name="connsiteX2" fmla="*/ 14121352 w 15356557"/>
              <a:gd name="connsiteY2" fmla="*/ 0 h 7411080"/>
              <a:gd name="connsiteX3" fmla="*/ 15356557 w 15356557"/>
              <a:gd name="connsiteY3" fmla="*/ 1235205 h 7411080"/>
              <a:gd name="connsiteX4" fmla="*/ 15356557 w 15356557"/>
              <a:gd name="connsiteY4" fmla="*/ 6175875 h 7411080"/>
              <a:gd name="connsiteX5" fmla="*/ 14121352 w 15356557"/>
              <a:gd name="connsiteY5" fmla="*/ 7411080 h 7411080"/>
              <a:gd name="connsiteX6" fmla="*/ 1235205 w 15356557"/>
              <a:gd name="connsiteY6" fmla="*/ 7411080 h 7411080"/>
              <a:gd name="connsiteX7" fmla="*/ 0 w 15356557"/>
              <a:gd name="connsiteY7" fmla="*/ 6175875 h 7411080"/>
              <a:gd name="connsiteX8" fmla="*/ 0 w 15356557"/>
              <a:gd name="connsiteY8" fmla="*/ 1235205 h 7411080"/>
              <a:gd name="connsiteX0" fmla="*/ 0 w 15356557"/>
              <a:gd name="connsiteY0" fmla="*/ 1235205 h 7411080"/>
              <a:gd name="connsiteX1" fmla="*/ 1235205 w 15356557"/>
              <a:gd name="connsiteY1" fmla="*/ 0 h 7411080"/>
              <a:gd name="connsiteX2" fmla="*/ 14121352 w 15356557"/>
              <a:gd name="connsiteY2" fmla="*/ 0 h 7411080"/>
              <a:gd name="connsiteX3" fmla="*/ 15356557 w 15356557"/>
              <a:gd name="connsiteY3" fmla="*/ 1235205 h 7411080"/>
              <a:gd name="connsiteX4" fmla="*/ 15356557 w 15356557"/>
              <a:gd name="connsiteY4" fmla="*/ 6175875 h 7411080"/>
              <a:gd name="connsiteX5" fmla="*/ 14121352 w 15356557"/>
              <a:gd name="connsiteY5" fmla="*/ 7411080 h 7411080"/>
              <a:gd name="connsiteX6" fmla="*/ 1235205 w 15356557"/>
              <a:gd name="connsiteY6" fmla="*/ 7411080 h 7411080"/>
              <a:gd name="connsiteX7" fmla="*/ 0 w 15356557"/>
              <a:gd name="connsiteY7" fmla="*/ 6175875 h 7411080"/>
              <a:gd name="connsiteX8" fmla="*/ 0 w 15356557"/>
              <a:gd name="connsiteY8" fmla="*/ 1235205 h 7411080"/>
              <a:gd name="connsiteX0" fmla="*/ 0 w 15364433"/>
              <a:gd name="connsiteY0" fmla="*/ 1249493 h 7425368"/>
              <a:gd name="connsiteX1" fmla="*/ 1235205 w 15364433"/>
              <a:gd name="connsiteY1" fmla="*/ 14288 h 7425368"/>
              <a:gd name="connsiteX2" fmla="*/ 14792865 w 15364433"/>
              <a:gd name="connsiteY2" fmla="*/ 0 h 7425368"/>
              <a:gd name="connsiteX3" fmla="*/ 15356557 w 15364433"/>
              <a:gd name="connsiteY3" fmla="*/ 1249493 h 7425368"/>
              <a:gd name="connsiteX4" fmla="*/ 15356557 w 15364433"/>
              <a:gd name="connsiteY4" fmla="*/ 6190163 h 7425368"/>
              <a:gd name="connsiteX5" fmla="*/ 14121352 w 15364433"/>
              <a:gd name="connsiteY5" fmla="*/ 7425368 h 7425368"/>
              <a:gd name="connsiteX6" fmla="*/ 1235205 w 15364433"/>
              <a:gd name="connsiteY6" fmla="*/ 7425368 h 7425368"/>
              <a:gd name="connsiteX7" fmla="*/ 0 w 15364433"/>
              <a:gd name="connsiteY7" fmla="*/ 6190163 h 7425368"/>
              <a:gd name="connsiteX8" fmla="*/ 0 w 15364433"/>
              <a:gd name="connsiteY8" fmla="*/ 1249493 h 7425368"/>
              <a:gd name="connsiteX0" fmla="*/ 0 w 15364433"/>
              <a:gd name="connsiteY0" fmla="*/ 1263780 h 7439655"/>
              <a:gd name="connsiteX1" fmla="*/ 735143 w 15364433"/>
              <a:gd name="connsiteY1" fmla="*/ 0 h 7439655"/>
              <a:gd name="connsiteX2" fmla="*/ 14792865 w 15364433"/>
              <a:gd name="connsiteY2" fmla="*/ 14287 h 7439655"/>
              <a:gd name="connsiteX3" fmla="*/ 15356557 w 15364433"/>
              <a:gd name="connsiteY3" fmla="*/ 1263780 h 7439655"/>
              <a:gd name="connsiteX4" fmla="*/ 15356557 w 15364433"/>
              <a:gd name="connsiteY4" fmla="*/ 6204450 h 7439655"/>
              <a:gd name="connsiteX5" fmla="*/ 14121352 w 15364433"/>
              <a:gd name="connsiteY5" fmla="*/ 7439655 h 7439655"/>
              <a:gd name="connsiteX6" fmla="*/ 1235205 w 15364433"/>
              <a:gd name="connsiteY6" fmla="*/ 7439655 h 7439655"/>
              <a:gd name="connsiteX7" fmla="*/ 0 w 15364433"/>
              <a:gd name="connsiteY7" fmla="*/ 6204450 h 7439655"/>
              <a:gd name="connsiteX8" fmla="*/ 0 w 15364433"/>
              <a:gd name="connsiteY8" fmla="*/ 1263780 h 7439655"/>
              <a:gd name="connsiteX0" fmla="*/ 0 w 15364433"/>
              <a:gd name="connsiteY0" fmla="*/ 1335218 h 7439655"/>
              <a:gd name="connsiteX1" fmla="*/ 735143 w 15364433"/>
              <a:gd name="connsiteY1" fmla="*/ 0 h 7439655"/>
              <a:gd name="connsiteX2" fmla="*/ 14792865 w 15364433"/>
              <a:gd name="connsiteY2" fmla="*/ 14287 h 7439655"/>
              <a:gd name="connsiteX3" fmla="*/ 15356557 w 15364433"/>
              <a:gd name="connsiteY3" fmla="*/ 1263780 h 7439655"/>
              <a:gd name="connsiteX4" fmla="*/ 15356557 w 15364433"/>
              <a:gd name="connsiteY4" fmla="*/ 6204450 h 7439655"/>
              <a:gd name="connsiteX5" fmla="*/ 14121352 w 15364433"/>
              <a:gd name="connsiteY5" fmla="*/ 7439655 h 7439655"/>
              <a:gd name="connsiteX6" fmla="*/ 1235205 w 15364433"/>
              <a:gd name="connsiteY6" fmla="*/ 7439655 h 7439655"/>
              <a:gd name="connsiteX7" fmla="*/ 0 w 15364433"/>
              <a:gd name="connsiteY7" fmla="*/ 6204450 h 7439655"/>
              <a:gd name="connsiteX8" fmla="*/ 0 w 15364433"/>
              <a:gd name="connsiteY8" fmla="*/ 1335218 h 7439655"/>
              <a:gd name="connsiteX0" fmla="*/ 0 w 15364433"/>
              <a:gd name="connsiteY0" fmla="*/ 1320931 h 7425368"/>
              <a:gd name="connsiteX1" fmla="*/ 749431 w 15364433"/>
              <a:gd name="connsiteY1" fmla="*/ 57150 h 7425368"/>
              <a:gd name="connsiteX2" fmla="*/ 14792865 w 15364433"/>
              <a:gd name="connsiteY2" fmla="*/ 0 h 7425368"/>
              <a:gd name="connsiteX3" fmla="*/ 15356557 w 15364433"/>
              <a:gd name="connsiteY3" fmla="*/ 1249493 h 7425368"/>
              <a:gd name="connsiteX4" fmla="*/ 15356557 w 15364433"/>
              <a:gd name="connsiteY4" fmla="*/ 6190163 h 7425368"/>
              <a:gd name="connsiteX5" fmla="*/ 14121352 w 15364433"/>
              <a:gd name="connsiteY5" fmla="*/ 7425368 h 7425368"/>
              <a:gd name="connsiteX6" fmla="*/ 1235205 w 15364433"/>
              <a:gd name="connsiteY6" fmla="*/ 7425368 h 7425368"/>
              <a:gd name="connsiteX7" fmla="*/ 0 w 15364433"/>
              <a:gd name="connsiteY7" fmla="*/ 6190163 h 7425368"/>
              <a:gd name="connsiteX8" fmla="*/ 0 w 15364433"/>
              <a:gd name="connsiteY8" fmla="*/ 1320931 h 742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64433" h="7425368">
                <a:moveTo>
                  <a:pt x="0" y="1320931"/>
                </a:moveTo>
                <a:cubicBezTo>
                  <a:pt x="0" y="638746"/>
                  <a:pt x="67246" y="57150"/>
                  <a:pt x="749431" y="57150"/>
                </a:cubicBezTo>
                <a:lnTo>
                  <a:pt x="14792865" y="0"/>
                </a:lnTo>
                <a:cubicBezTo>
                  <a:pt x="15475050" y="0"/>
                  <a:pt x="15356557" y="638746"/>
                  <a:pt x="15356557" y="1249493"/>
                </a:cubicBezTo>
                <a:lnTo>
                  <a:pt x="15356557" y="6190163"/>
                </a:lnTo>
                <a:cubicBezTo>
                  <a:pt x="15356557" y="6872348"/>
                  <a:pt x="14803537" y="7425368"/>
                  <a:pt x="14121352" y="7425368"/>
                </a:cubicBezTo>
                <a:lnTo>
                  <a:pt x="1235205" y="7425368"/>
                </a:lnTo>
                <a:cubicBezTo>
                  <a:pt x="553020" y="7425368"/>
                  <a:pt x="0" y="6872348"/>
                  <a:pt x="0" y="6190163"/>
                </a:cubicBezTo>
                <a:lnTo>
                  <a:pt x="0" y="1320931"/>
                </a:lnTo>
                <a:close/>
              </a:path>
            </a:pathLst>
          </a:custGeom>
          <a:solidFill>
            <a:srgbClr val="635FED"/>
          </a:solidFill>
          <a:ln>
            <a:noFill/>
          </a:ln>
        </p:spPr>
        <p:style>
          <a:lnRef idx="2">
            <a:schemeClr val="dk1">
              <a:shade val="15000"/>
            </a:schemeClr>
          </a:lnRef>
          <a:fillRef idx="1">
            <a:schemeClr val="dk1"/>
          </a:fillRef>
          <a:effectRef idx="0">
            <a:schemeClr val="dk1"/>
          </a:effectRef>
          <a:fontRef idx="minor">
            <a:schemeClr val="lt1"/>
          </a:fontRef>
        </p:style>
        <p:txBody>
          <a:bodyPr rtlCol="1" anchor="ctr"/>
          <a:lstStyle/>
          <a:p>
            <a:pPr algn="ctr"/>
            <a:endParaRPr lang="ar-SA"/>
          </a:p>
        </p:txBody>
      </p:sp>
      <p:grpSp>
        <p:nvGrpSpPr>
          <p:cNvPr id="37" name="Group 9">
            <a:extLst>
              <a:ext uri="{FF2B5EF4-FFF2-40B4-BE49-F238E27FC236}">
                <a16:creationId xmlns:a16="http://schemas.microsoft.com/office/drawing/2014/main" id="{FFA74E64-3C08-DEFE-998B-93B68F15C3F9}"/>
              </a:ext>
            </a:extLst>
          </p:cNvPr>
          <p:cNvGrpSpPr/>
          <p:nvPr/>
        </p:nvGrpSpPr>
        <p:grpSpPr>
          <a:xfrm>
            <a:off x="2550732" y="2683739"/>
            <a:ext cx="13262761" cy="2579762"/>
            <a:chOff x="60546" y="6689"/>
            <a:chExt cx="1082267" cy="607982"/>
          </a:xfrm>
        </p:grpSpPr>
        <p:sp>
          <p:nvSpPr>
            <p:cNvPr id="38" name="Freeform 10">
              <a:extLst>
                <a:ext uri="{FF2B5EF4-FFF2-40B4-BE49-F238E27FC236}">
                  <a16:creationId xmlns:a16="http://schemas.microsoft.com/office/drawing/2014/main" id="{8A999981-3768-E34F-9FE1-F008AF49EB69}"/>
                </a:ext>
              </a:extLst>
            </p:cNvPr>
            <p:cNvSpPr/>
            <p:nvPr/>
          </p:nvSpPr>
          <p:spPr>
            <a:xfrm>
              <a:off x="60546" y="6689"/>
              <a:ext cx="1082267" cy="607982"/>
            </a:xfrm>
            <a:prstGeom prst="roundRect">
              <a:avLst/>
            </a:prstGeom>
            <a:blipFill>
              <a:blip r:embed="rId6">
                <a:extLst>
                  <a:ext uri="{28A0092B-C50C-407E-A947-70E740481C1C}">
                    <a14:useLocalDpi xmlns:a14="http://schemas.microsoft.com/office/drawing/2010/main" val="0"/>
                  </a:ext>
                </a:extLst>
              </a:blip>
              <a:srcRect/>
              <a:stretch>
                <a:fillRect l="173" t="-71711" r="-173" b="-74239"/>
              </a:stretch>
            </a:blipFill>
          </p:spPr>
          <p:txBody>
            <a:bodyPr/>
            <a:lstStyle/>
            <a:p>
              <a:endParaRPr lang="ar-SA" dirty="0"/>
            </a:p>
          </p:txBody>
        </p:sp>
      </p:grpSp>
      <p:sp>
        <p:nvSpPr>
          <p:cNvPr id="39" name="TextBox 37">
            <a:extLst>
              <a:ext uri="{FF2B5EF4-FFF2-40B4-BE49-F238E27FC236}">
                <a16:creationId xmlns:a16="http://schemas.microsoft.com/office/drawing/2014/main" id="{37199646-AA14-2B54-70CF-A3BC7D1214F6}"/>
              </a:ext>
            </a:extLst>
          </p:cNvPr>
          <p:cNvSpPr txBox="1"/>
          <p:nvPr/>
        </p:nvSpPr>
        <p:spPr>
          <a:xfrm>
            <a:off x="2932666" y="5572832"/>
            <a:ext cx="12880827" cy="2769989"/>
          </a:xfrm>
          <a:prstGeom prst="rect">
            <a:avLst/>
          </a:prstGeom>
        </p:spPr>
        <p:txBody>
          <a:bodyPr wrap="square" lIns="0" tIns="0" rIns="0" bIns="0" rtlCol="0" anchor="t">
            <a:spAutoFit/>
          </a:bodyPr>
          <a:lstStyle/>
          <a:p>
            <a:pPr algn="ctr"/>
            <a:r>
              <a:rPr lang="ar-SA" sz="2000" b="0" i="0" dirty="0">
                <a:solidFill>
                  <a:schemeClr val="bg1"/>
                </a:solidFill>
                <a:effectLst/>
                <a:latin typeface="Tajawal" panose="00000500000000000000" pitchFamily="2" charset="-78"/>
                <a:cs typeface="Tajawal" panose="00000500000000000000" pitchFamily="2" charset="-78"/>
              </a:rPr>
              <a:t>كانت شفرة الآلة هي لغة البرامج المبكرة وهي مكتوبة في مجموعة التعليمات الخاصة بالجهاز المحدد وغالبًا ما تكون بترميز ثنائي. سرعان ما تم تطوير لغات التجميع والتي تتيح للمبرمج تحديد التعليمات بتنسيق نصي مع اختصارات لكل رمز تشغيل وأسماء ذات معنى لتحديد العناوين. ومع ذلك نظرًا لأن لغة التجميع ليست أكثر من مجرد ترميز مختلف للغة الآلة فإن أي جهازين لهما مجموعات تعليمات مختلفة لهما أيضًا لغات تجميع مختلفة. جعلت لغات البرمجة عاليات المستوى عملية تطوير البرنامج أكثر بساطة وقابلية للفهم. وتعتبر لغة فورتران للبرمجة أول لغة عالية المستوى تستخدم على نطاق واسع للتنفيذ العملي عام 1957. تم تطوير العديد من اللغات بعدها - على وجه الخصوص لغة كوبول التي تهدف إلى معالجة البيانات التجارية ولغة ليسب لأبحاث الحاسوب. قديما كانت البرامج لا تزال تدخل باستخدام شريط ورقي مثقب. ثم بحلول أواخر الستينيات أصبحت أجهزة تخزين البيانات وأجهزة الكمبيوتر غير مكلفة بما يكفي بحيث يمكن إنشاء البرامج عن طريق الكتابة مباشرة على أجهزة الحاسوب. تم تطوير برامج تحرير النصوص التي تتيح إجراء تغييرات وتصحيحات بسهولة أكبر من البطاقات المثقوبة.</a:t>
            </a:r>
          </a:p>
        </p:txBody>
      </p:sp>
      <p:sp>
        <p:nvSpPr>
          <p:cNvPr id="40" name="TextBox 37">
            <a:extLst>
              <a:ext uri="{FF2B5EF4-FFF2-40B4-BE49-F238E27FC236}">
                <a16:creationId xmlns:a16="http://schemas.microsoft.com/office/drawing/2014/main" id="{86885CCA-FC24-AECD-8714-C9DA739EF19E}"/>
              </a:ext>
            </a:extLst>
          </p:cNvPr>
          <p:cNvSpPr txBox="1"/>
          <p:nvPr/>
        </p:nvSpPr>
        <p:spPr>
          <a:xfrm>
            <a:off x="842854" y="490090"/>
            <a:ext cx="10362382" cy="1077218"/>
          </a:xfrm>
          <a:prstGeom prst="rect">
            <a:avLst/>
          </a:prstGeom>
        </p:spPr>
        <p:txBody>
          <a:bodyPr wrap="square" lIns="0" tIns="0" rIns="0" bIns="0" rtlCol="0" anchor="t">
            <a:spAutoFit/>
          </a:bodyPr>
          <a:lstStyle/>
          <a:p>
            <a:pPr algn="l">
              <a:lnSpc>
                <a:spcPts val="8000"/>
              </a:lnSpc>
            </a:pPr>
            <a:r>
              <a:rPr lang="ar-SA" sz="8000" dirty="0">
                <a:latin typeface="Tajawal" panose="00000500000000000000" pitchFamily="2" charset="-78"/>
                <a:cs typeface="Tajawal" panose="00000500000000000000" pitchFamily="2" charset="-78"/>
              </a:rPr>
              <a:t>البرمجة عبر التاريخ 2</a:t>
            </a:r>
            <a:endParaRPr lang="en-US" sz="8000" dirty="0">
              <a:latin typeface="Tajawal" panose="00000500000000000000" pitchFamily="2" charset="-78"/>
              <a:cs typeface="Tajawal" panose="00000500000000000000" pitchFamily="2" charset="-7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13106400" y="1622700"/>
            <a:ext cx="4365792" cy="7041600"/>
          </a:xfrm>
          <a:prstGeom prst="rect">
            <a:avLst/>
          </a:prstGeom>
        </p:spPr>
      </p:pic>
      <p:sp>
        <p:nvSpPr>
          <p:cNvPr id="3" name="TextBox 3"/>
          <p:cNvSpPr txBox="1"/>
          <p:nvPr/>
        </p:nvSpPr>
        <p:spPr>
          <a:xfrm>
            <a:off x="1028700" y="925185"/>
            <a:ext cx="12322800" cy="1077218"/>
          </a:xfrm>
          <a:prstGeom prst="rect">
            <a:avLst/>
          </a:prstGeom>
        </p:spPr>
        <p:txBody>
          <a:bodyPr lIns="0" tIns="0" rIns="0" bIns="0" rtlCol="0" anchor="t">
            <a:spAutoFit/>
          </a:bodyPr>
          <a:lstStyle/>
          <a:p>
            <a:pPr algn="l">
              <a:lnSpc>
                <a:spcPts val="8000"/>
              </a:lnSpc>
            </a:pPr>
            <a:r>
              <a:rPr lang="ar-SA" sz="8000" dirty="0">
                <a:solidFill>
                  <a:srgbClr val="000000"/>
                </a:solidFill>
                <a:latin typeface="Tajawal" panose="00000500000000000000" pitchFamily="2" charset="-78"/>
                <a:cs typeface="Tajawal" panose="00000500000000000000" pitchFamily="2" charset="-78"/>
              </a:rPr>
              <a:t>لغات البرمجة</a:t>
            </a:r>
            <a:endParaRPr lang="en-US" sz="8000" dirty="0">
              <a:solidFill>
                <a:srgbClr val="000000"/>
              </a:solidFill>
              <a:latin typeface="Tajawal" panose="00000500000000000000" pitchFamily="2" charset="-78"/>
              <a:cs typeface="Tajawal" panose="00000500000000000000" pitchFamily="2" charset="-78"/>
            </a:endParaRPr>
          </a:p>
        </p:txBody>
      </p:sp>
      <p:sp>
        <p:nvSpPr>
          <p:cNvPr id="4" name="AutoShape 4"/>
          <p:cNvSpPr/>
          <p:nvPr/>
        </p:nvSpPr>
        <p:spPr>
          <a:xfrm>
            <a:off x="5554153" y="9423399"/>
            <a:ext cx="7179693" cy="0"/>
          </a:xfrm>
          <a:prstGeom prst="line">
            <a:avLst/>
          </a:prstGeom>
          <a:ln w="19050" cap="flat">
            <a:solidFill>
              <a:srgbClr val="635FED"/>
            </a:solidFill>
            <a:prstDash val="solid"/>
            <a:headEnd type="none" w="sm" len="sm"/>
            <a:tailEnd type="none" w="sm" len="sm"/>
          </a:ln>
        </p:spPr>
        <p:txBody>
          <a:bodyPr/>
          <a:lstStyle/>
          <a:p>
            <a:endParaRPr lang="ar-SA"/>
          </a:p>
        </p:txBody>
      </p:sp>
      <p:sp>
        <p:nvSpPr>
          <p:cNvPr id="7" name="TextBox 7"/>
          <p:cNvSpPr txBox="1"/>
          <p:nvPr/>
        </p:nvSpPr>
        <p:spPr>
          <a:xfrm>
            <a:off x="533400" y="2439637"/>
            <a:ext cx="12012300" cy="6051657"/>
          </a:xfrm>
          <a:prstGeom prst="rect">
            <a:avLst/>
          </a:prstGeom>
        </p:spPr>
        <p:txBody>
          <a:bodyPr wrap="square" lIns="0" tIns="0" rIns="0" bIns="0" rtlCol="0" anchor="t">
            <a:spAutoFit/>
          </a:bodyPr>
          <a:lstStyle/>
          <a:p>
            <a:pPr algn="ctr">
              <a:lnSpc>
                <a:spcPct val="150000"/>
              </a:lnSpc>
            </a:pPr>
            <a:r>
              <a:rPr lang="ar-SA" sz="2200" b="1" dirty="0">
                <a:solidFill>
                  <a:srgbClr val="000000"/>
                </a:solidFill>
                <a:latin typeface="Tajawal" panose="00000500000000000000" pitchFamily="2" charset="-78"/>
                <a:cs typeface="Tajawal" panose="00000500000000000000" pitchFamily="2" charset="-78"/>
              </a:rPr>
              <a:t>تجدر الإشارة هنا إلى التذكير بمعنى كلمة لغة وهي </a:t>
            </a:r>
            <a:r>
              <a:rPr lang="ar-SA" sz="2200" b="1" dirty="0">
                <a:solidFill>
                  <a:srgbClr val="000000"/>
                </a:solidFill>
                <a:highlight>
                  <a:srgbClr val="FFFF00"/>
                </a:highlight>
                <a:latin typeface="Tajawal" panose="00000500000000000000" pitchFamily="2" charset="-78"/>
                <a:cs typeface="Tajawal" panose="00000500000000000000" pitchFamily="2" charset="-78"/>
              </a:rPr>
              <a:t>طريقة الاتصال والتفاهم بين الأشخاص</a:t>
            </a:r>
            <a:r>
              <a:rPr lang="ar-SA" sz="2200" b="1" dirty="0">
                <a:solidFill>
                  <a:srgbClr val="000000"/>
                </a:solidFill>
                <a:latin typeface="Tajawal" panose="00000500000000000000" pitchFamily="2" charset="-78"/>
                <a:cs typeface="Tajawal" panose="00000500000000000000" pitchFamily="2" charset="-78"/>
              </a:rPr>
              <a:t> أو لنقل في حالة الحاسوب الطريقة التي يفهم بها الحاسوب طلب الإنسان. لذلك نجد في حياتنا مجموعة مصطلحات وكلمات يختلف استخدامها حسب الحاجة. لغات البرمجة المختلفة تتمتع بهذه الخاصية أيضا. فهناك الكثير من اللغات البرمجية الموجودة وهذه اللغات تختلف من ناحية عملها وهدفها ولكن في النهاية كل هذه اللغات تترجم إلى لغة الآلة </a:t>
            </a:r>
            <a:r>
              <a:rPr lang="ar-SA" sz="2200" b="1" dirty="0">
                <a:solidFill>
                  <a:srgbClr val="000000"/>
                </a:solidFill>
                <a:highlight>
                  <a:srgbClr val="FFFF00"/>
                </a:highlight>
                <a:latin typeface="Tajawal" panose="00000500000000000000" pitchFamily="2" charset="-78"/>
                <a:cs typeface="Tajawal" panose="00000500000000000000" pitchFamily="2" charset="-78"/>
              </a:rPr>
              <a:t>( 0 و 1 ) </a:t>
            </a:r>
            <a:r>
              <a:rPr lang="ar-SA" sz="2200" b="1" dirty="0">
                <a:solidFill>
                  <a:srgbClr val="000000"/>
                </a:solidFill>
                <a:latin typeface="Tajawal" panose="00000500000000000000" pitchFamily="2" charset="-78"/>
                <a:cs typeface="Tajawal" panose="00000500000000000000" pitchFamily="2" charset="-78"/>
              </a:rPr>
              <a:t>لذلك يجب على المبرمج أن يكون ملما ببعض لغات البرمجة وأن يعرف ما هي اللغة المناسبة لتطبيق هذا البرنامج. لغة البرمجة الوحيدة التي يفهمها الحاسوب ويستطيع أن يتعامل معها هي لغة الآلة ، في البداية عمل المبرمجون على تحليل شيفرة الحاسوب والتعامل معها بشكلها الجامد وغير المفهوم وهو</a:t>
            </a:r>
          </a:p>
          <a:p>
            <a:pPr algn="ctr">
              <a:lnSpc>
                <a:spcPct val="150000"/>
              </a:lnSpc>
            </a:pPr>
            <a:r>
              <a:rPr lang="ar-SA" sz="2200" b="1" dirty="0">
                <a:solidFill>
                  <a:srgbClr val="000000"/>
                </a:solidFill>
                <a:latin typeface="Tajawal" panose="00000500000000000000" pitchFamily="2" charset="-78"/>
                <a:cs typeface="Tajawal" panose="00000500000000000000" pitchFamily="2" charset="-78"/>
              </a:rPr>
              <a:t> </a:t>
            </a:r>
            <a:r>
              <a:rPr lang="ar-SA" sz="2200" b="1" dirty="0">
                <a:solidFill>
                  <a:srgbClr val="000000"/>
                </a:solidFill>
                <a:highlight>
                  <a:srgbClr val="FFFF00"/>
                </a:highlight>
                <a:latin typeface="Tajawal" panose="00000500000000000000" pitchFamily="2" charset="-78"/>
                <a:cs typeface="Tajawal" panose="00000500000000000000" pitchFamily="2" charset="-78"/>
              </a:rPr>
              <a:t>( 0 و 1 ). </a:t>
            </a:r>
            <a:r>
              <a:rPr lang="ar-SA" sz="2200" b="1" dirty="0">
                <a:solidFill>
                  <a:srgbClr val="000000"/>
                </a:solidFill>
                <a:latin typeface="Tajawal" panose="00000500000000000000" pitchFamily="2" charset="-78"/>
                <a:cs typeface="Tajawal" panose="00000500000000000000" pitchFamily="2" charset="-78"/>
              </a:rPr>
              <a:t>ولكن هذه العملية معقدة جدا ويصعب التعامل معها لعدم فهمها الواضح للبشر ولغموضها لذلك تم ابتكار لغات راقية تعمل كوسيط بين لغة الإنسان ولغة الآلة وهي لغة التجميع أسمبلي ثم تطورت للغات عالية المستوى مثل لغة السي ولغة البيسيك. ثم يتم تشغيل البرامج المكتوبة بهذه اللغات عن طريق أحد البرامج المتخصصة مثل المترجم والمصرف. هذه البرامج تعمل على ترجمة أسطر لغة البرمجة إلى لغة الحاسوب مما يسهل على الحاسوب تنفيذ هذه الأوامر وإخراج نتائج التنفيذ الواضحة.</a:t>
            </a:r>
            <a:endParaRPr lang="en-US" sz="2200" b="1" dirty="0">
              <a:solidFill>
                <a:srgbClr val="000000"/>
              </a:solidFill>
              <a:latin typeface="Tajawal" panose="00000500000000000000" pitchFamily="2" charset="-78"/>
              <a:cs typeface="Tajawal" panose="00000500000000000000" pitchFamily="2" charset="-78"/>
            </a:endParaRPr>
          </a:p>
        </p:txBody>
      </p:sp>
      <p:sp>
        <p:nvSpPr>
          <p:cNvPr id="14" name="عنصر نائب للتذييل 13">
            <a:extLst>
              <a:ext uri="{FF2B5EF4-FFF2-40B4-BE49-F238E27FC236}">
                <a16:creationId xmlns:a16="http://schemas.microsoft.com/office/drawing/2014/main" id="{1767B7A7-A649-EBAF-8E9F-07A957F7C272}"/>
              </a:ext>
            </a:extLst>
          </p:cNvPr>
          <p:cNvSpPr>
            <a:spLocks noGrp="1"/>
          </p:cNvSpPr>
          <p:nvPr>
            <p:ph type="ftr" sz="quarter" idx="11"/>
          </p:nvPr>
        </p:nvSpPr>
        <p:spPr>
          <a:xfrm>
            <a:off x="6934200" y="9715500"/>
            <a:ext cx="2895600" cy="365125"/>
          </a:xfrm>
        </p:spPr>
        <p:txBody>
          <a:bodyPr/>
          <a:lstStyle/>
          <a:p>
            <a:r>
              <a:rPr lang="ar-SA" dirty="0">
                <a:latin typeface="Tajawal" panose="00000500000000000000" pitchFamily="2" charset="-78"/>
                <a:cs typeface="Tajawal" panose="00000500000000000000" pitchFamily="2" charset="-78"/>
              </a:rPr>
              <a:t>المؤسسة العامة للتدريب التقني و المهني</a:t>
            </a:r>
            <a:endParaRPr lang="en-US" dirty="0">
              <a:latin typeface="Tajawal" panose="00000500000000000000" pitchFamily="2" charset="-78"/>
              <a:cs typeface="Tajawal" panose="00000500000000000000" pitchFamily="2" charset="-78"/>
            </a:endParaRPr>
          </a:p>
        </p:txBody>
      </p:sp>
      <p:pic>
        <p:nvPicPr>
          <p:cNvPr id="15" name="رسم 14">
            <a:extLst>
              <a:ext uri="{FF2B5EF4-FFF2-40B4-BE49-F238E27FC236}">
                <a16:creationId xmlns:a16="http://schemas.microsoft.com/office/drawing/2014/main" id="{0DB81314-E8FE-B96A-DC74-288C21677BC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92200" y="250192"/>
            <a:ext cx="4181475" cy="1085850"/>
          </a:xfrm>
          <a:prstGeom prst="rect">
            <a:avLst/>
          </a:prstGeom>
        </p:spPr>
      </p:pic>
      <p:sp>
        <p:nvSpPr>
          <p:cNvPr id="16" name="TextBox 11">
            <a:extLst>
              <a:ext uri="{FF2B5EF4-FFF2-40B4-BE49-F238E27FC236}">
                <a16:creationId xmlns:a16="http://schemas.microsoft.com/office/drawing/2014/main" id="{D2A33E81-2538-B826-2A59-EA49495CC582}"/>
              </a:ext>
            </a:extLst>
          </p:cNvPr>
          <p:cNvSpPr txBox="1"/>
          <p:nvPr/>
        </p:nvSpPr>
        <p:spPr>
          <a:xfrm>
            <a:off x="970214" y="9175963"/>
            <a:ext cx="3541345" cy="456985"/>
          </a:xfrm>
          <a:prstGeom prst="rect">
            <a:avLst/>
          </a:prstGeom>
        </p:spPr>
        <p:txBody>
          <a:bodyPr lIns="0" tIns="0" rIns="0" bIns="0" rtlCol="0" anchor="t">
            <a:spAutoFit/>
          </a:bodyPr>
          <a:lstStyle/>
          <a:p>
            <a:pPr algn="ctr">
              <a:lnSpc>
                <a:spcPts val="4200"/>
              </a:lnSpc>
            </a:pPr>
            <a:r>
              <a:rPr lang="en-US" sz="1600" dirty="0">
                <a:solidFill>
                  <a:srgbClr val="635FED"/>
                </a:solidFill>
                <a:latin typeface="Open Sans"/>
              </a:rPr>
              <a:t>May 14 , 2024</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056803">
            <a:off x="7988599" y="-3990356"/>
            <a:ext cx="14943276" cy="11798962"/>
          </a:xfrm>
          <a:custGeom>
            <a:avLst/>
            <a:gdLst/>
            <a:ahLst/>
            <a:cxnLst/>
            <a:rect l="l" t="t" r="r" b="b"/>
            <a:pathLst>
              <a:path w="14943276" h="11798962">
                <a:moveTo>
                  <a:pt x="0" y="0"/>
                </a:moveTo>
                <a:lnTo>
                  <a:pt x="14943276" y="0"/>
                </a:lnTo>
                <a:lnTo>
                  <a:pt x="14943276" y="11798961"/>
                </a:lnTo>
                <a:lnTo>
                  <a:pt x="0" y="11798961"/>
                </a:lnTo>
                <a:lnTo>
                  <a:pt x="0" y="0"/>
                </a:lnTo>
                <a:close/>
              </a:path>
            </a:pathLst>
          </a:custGeom>
          <a:blipFill>
            <a:blip r:embed="rId3">
              <a:alphaModFix amt="35000"/>
            </a:blip>
            <a:stretch>
              <a:fillRect/>
            </a:stretch>
          </a:blipFill>
        </p:spPr>
        <p:txBody>
          <a:bodyPr/>
          <a:lstStyle/>
          <a:p>
            <a:endParaRPr lang="ar-SA"/>
          </a:p>
        </p:txBody>
      </p:sp>
      <p:sp>
        <p:nvSpPr>
          <p:cNvPr id="3" name="Freeform 3"/>
          <p:cNvSpPr/>
          <p:nvPr/>
        </p:nvSpPr>
        <p:spPr>
          <a:xfrm>
            <a:off x="3226028" y="7250070"/>
            <a:ext cx="8937696" cy="7336845"/>
          </a:xfrm>
          <a:custGeom>
            <a:avLst/>
            <a:gdLst/>
            <a:ahLst/>
            <a:cxnLst/>
            <a:rect l="l" t="t" r="r" b="b"/>
            <a:pathLst>
              <a:path w="8937696" h="7336845">
                <a:moveTo>
                  <a:pt x="0" y="0"/>
                </a:moveTo>
                <a:lnTo>
                  <a:pt x="8937696" y="0"/>
                </a:lnTo>
                <a:lnTo>
                  <a:pt x="8937696" y="7336845"/>
                </a:lnTo>
                <a:lnTo>
                  <a:pt x="0" y="7336845"/>
                </a:lnTo>
                <a:lnTo>
                  <a:pt x="0" y="0"/>
                </a:lnTo>
                <a:close/>
              </a:path>
            </a:pathLst>
          </a:custGeom>
          <a:blipFill>
            <a:blip r:embed="rId4">
              <a:alphaModFix amt="39000"/>
            </a:blip>
            <a:stretch>
              <a:fillRect/>
            </a:stretch>
          </a:blipFill>
        </p:spPr>
        <p:txBody>
          <a:bodyPr/>
          <a:lstStyle/>
          <a:p>
            <a:endParaRPr lang="ar-SA"/>
          </a:p>
        </p:txBody>
      </p:sp>
      <p:pic>
        <p:nvPicPr>
          <p:cNvPr id="4" name="Picture 4"/>
          <p:cNvPicPr>
            <a:picLocks noChangeAspect="1"/>
          </p:cNvPicPr>
          <p:nvPr/>
        </p:nvPicPr>
        <p:blipFill>
          <a:blip r:embed="rId5"/>
          <a:srcRect/>
          <a:stretch>
            <a:fillRect/>
          </a:stretch>
        </p:blipFill>
        <p:spPr>
          <a:xfrm>
            <a:off x="14419538" y="1638300"/>
            <a:ext cx="3163796" cy="6063232"/>
          </a:xfrm>
          <a:prstGeom prst="rect">
            <a:avLst/>
          </a:prstGeom>
        </p:spPr>
      </p:pic>
      <p:sp>
        <p:nvSpPr>
          <p:cNvPr id="28" name="عنصر نائب للتذييل 27">
            <a:extLst>
              <a:ext uri="{FF2B5EF4-FFF2-40B4-BE49-F238E27FC236}">
                <a16:creationId xmlns:a16="http://schemas.microsoft.com/office/drawing/2014/main" id="{C427FD7E-F30A-0670-F837-7018CE8A77A2}"/>
              </a:ext>
            </a:extLst>
          </p:cNvPr>
          <p:cNvSpPr>
            <a:spLocks noGrp="1"/>
          </p:cNvSpPr>
          <p:nvPr>
            <p:ph type="ftr" sz="quarter" idx="11"/>
          </p:nvPr>
        </p:nvSpPr>
        <p:spPr>
          <a:xfrm>
            <a:off x="7088142" y="9662160"/>
            <a:ext cx="2895600" cy="365125"/>
          </a:xfrm>
        </p:spPr>
        <p:txBody>
          <a:bodyPr/>
          <a:lstStyle/>
          <a:p>
            <a:r>
              <a:rPr lang="ar-SA" dirty="0">
                <a:latin typeface="Tajawal" panose="00000500000000000000" pitchFamily="2" charset="-78"/>
                <a:cs typeface="Tajawal" panose="00000500000000000000" pitchFamily="2" charset="-78"/>
              </a:rPr>
              <a:t>المؤسسة العامة للتدريب التقني و المهني</a:t>
            </a:r>
            <a:endParaRPr lang="en-US" dirty="0">
              <a:latin typeface="Tajawal" panose="00000500000000000000" pitchFamily="2" charset="-78"/>
              <a:cs typeface="Tajawal" panose="00000500000000000000" pitchFamily="2" charset="-78"/>
            </a:endParaRPr>
          </a:p>
        </p:txBody>
      </p:sp>
      <p:pic>
        <p:nvPicPr>
          <p:cNvPr id="29" name="رسم 28">
            <a:extLst>
              <a:ext uri="{FF2B5EF4-FFF2-40B4-BE49-F238E27FC236}">
                <a16:creationId xmlns:a16="http://schemas.microsoft.com/office/drawing/2014/main" id="{30435B60-F984-5C02-8B60-1F47EA1B84B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3792200" y="250192"/>
            <a:ext cx="4181475" cy="1085850"/>
          </a:xfrm>
          <a:prstGeom prst="rect">
            <a:avLst/>
          </a:prstGeom>
        </p:spPr>
      </p:pic>
      <p:sp>
        <p:nvSpPr>
          <p:cNvPr id="30" name="TextBox 11">
            <a:extLst>
              <a:ext uri="{FF2B5EF4-FFF2-40B4-BE49-F238E27FC236}">
                <a16:creationId xmlns:a16="http://schemas.microsoft.com/office/drawing/2014/main" id="{4BE398E0-2544-360E-4D17-6D848D7250CB}"/>
              </a:ext>
            </a:extLst>
          </p:cNvPr>
          <p:cNvSpPr txBox="1"/>
          <p:nvPr/>
        </p:nvSpPr>
        <p:spPr>
          <a:xfrm>
            <a:off x="970214" y="9175963"/>
            <a:ext cx="3541345" cy="456985"/>
          </a:xfrm>
          <a:prstGeom prst="rect">
            <a:avLst/>
          </a:prstGeom>
        </p:spPr>
        <p:txBody>
          <a:bodyPr lIns="0" tIns="0" rIns="0" bIns="0" rtlCol="0" anchor="t">
            <a:spAutoFit/>
          </a:bodyPr>
          <a:lstStyle/>
          <a:p>
            <a:pPr algn="ctr">
              <a:lnSpc>
                <a:spcPts val="4200"/>
              </a:lnSpc>
            </a:pPr>
            <a:r>
              <a:rPr lang="en-US" sz="1600" dirty="0">
                <a:solidFill>
                  <a:srgbClr val="635FED"/>
                </a:solidFill>
                <a:latin typeface="Open Sans"/>
              </a:rPr>
              <a:t>May 14 , 2024</a:t>
            </a:r>
          </a:p>
        </p:txBody>
      </p:sp>
      <p:graphicFrame>
        <p:nvGraphicFramePr>
          <p:cNvPr id="31" name="جدول 30">
            <a:extLst>
              <a:ext uri="{FF2B5EF4-FFF2-40B4-BE49-F238E27FC236}">
                <a16:creationId xmlns:a16="http://schemas.microsoft.com/office/drawing/2014/main" id="{73A09E00-8374-520B-BC8E-BC0A479A5138}"/>
              </a:ext>
            </a:extLst>
          </p:cNvPr>
          <p:cNvGraphicFramePr>
            <a:graphicFrameLocks noGrp="1"/>
          </p:cNvGraphicFramePr>
          <p:nvPr>
            <p:extLst>
              <p:ext uri="{D42A27DB-BD31-4B8C-83A1-F6EECF244321}">
                <p14:modId xmlns:p14="http://schemas.microsoft.com/office/powerpoint/2010/main" val="2974230606"/>
              </p:ext>
            </p:extLst>
          </p:nvPr>
        </p:nvGraphicFramePr>
        <p:xfrm>
          <a:off x="580185" y="2944897"/>
          <a:ext cx="13015913" cy="4497000"/>
        </p:xfrm>
        <a:graphic>
          <a:graphicData uri="http://schemas.openxmlformats.org/drawingml/2006/table">
            <a:tbl>
              <a:tblPr rtl="1" firstRow="1" bandRow="1">
                <a:tableStyleId>{5C22544A-7EE6-4342-B048-85BDC9FD1C3A}</a:tableStyleId>
              </a:tblPr>
              <a:tblGrid>
                <a:gridCol w="6500813">
                  <a:extLst>
                    <a:ext uri="{9D8B030D-6E8A-4147-A177-3AD203B41FA5}">
                      <a16:colId xmlns:a16="http://schemas.microsoft.com/office/drawing/2014/main" val="2849136758"/>
                    </a:ext>
                  </a:extLst>
                </a:gridCol>
                <a:gridCol w="6515100">
                  <a:extLst>
                    <a:ext uri="{9D8B030D-6E8A-4147-A177-3AD203B41FA5}">
                      <a16:colId xmlns:a16="http://schemas.microsoft.com/office/drawing/2014/main" val="1545208240"/>
                    </a:ext>
                  </a:extLst>
                </a:gridCol>
              </a:tblGrid>
              <a:tr h="766749">
                <a:tc gridSpan="2">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2800" dirty="0">
                          <a:solidFill>
                            <a:schemeClr val="tx1"/>
                          </a:solidFill>
                          <a:latin typeface="Tajawal" panose="00000500000000000000" pitchFamily="2" charset="-78"/>
                          <a:cs typeface="Tajawal" panose="00000500000000000000" pitchFamily="2" charset="-78"/>
                        </a:rPr>
                        <a:t>بعض لغات البرمجة</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rtl="1"/>
                      <a:endParaRPr lang="ar-SA" dirty="0"/>
                    </a:p>
                  </a:txBody>
                  <a:tcPr/>
                </a:tc>
                <a:extLst>
                  <a:ext uri="{0D108BD9-81ED-4DB2-BD59-A6C34878D82A}">
                    <a16:rowId xmlns:a16="http://schemas.microsoft.com/office/drawing/2014/main" val="769055077"/>
                  </a:ext>
                </a:extLst>
              </a:tr>
              <a:tr h="532893">
                <a:tc>
                  <a:txBody>
                    <a:bodyPr/>
                    <a:lstStyle/>
                    <a:p>
                      <a:pPr algn="ctr" rtl="1"/>
                      <a:r>
                        <a:rPr lang="ar-SA" dirty="0">
                          <a:latin typeface="Tajawal" panose="00000500000000000000" pitchFamily="2" charset="-78"/>
                          <a:cs typeface="Tajawal" panose="00000500000000000000" pitchFamily="2" charset="-78"/>
                        </a:rPr>
                        <a:t>لغة التجميع</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ar-SA" dirty="0">
                          <a:latin typeface="Tajawal" panose="00000500000000000000" pitchFamily="2" charset="-78"/>
                          <a:cs typeface="Tajawal" panose="00000500000000000000" pitchFamily="2" charset="-78"/>
                        </a:rPr>
                        <a:t>بايثون</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38016617"/>
                  </a:ext>
                </a:extLst>
              </a:tr>
              <a:tr h="532893">
                <a:tc>
                  <a:txBody>
                    <a:bodyPr/>
                    <a:lstStyle/>
                    <a:p>
                      <a:pPr algn="ctr" rtl="1"/>
                      <a:r>
                        <a:rPr lang="ar-SA" dirty="0">
                          <a:latin typeface="Tajawal" panose="00000500000000000000" pitchFamily="2" charset="-78"/>
                          <a:cs typeface="Tajawal" panose="00000500000000000000" pitchFamily="2" charset="-78"/>
                        </a:rPr>
                        <a:t>سي</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dirty="0">
                          <a:latin typeface="Tajawal" panose="00000500000000000000" pitchFamily="2" charset="-78"/>
                          <a:cs typeface="Tajawal" panose="00000500000000000000" pitchFamily="2" charset="-78"/>
                        </a:rPr>
                        <a:t>HTML</a:t>
                      </a:r>
                      <a:endParaRPr lang="ar-SA" dirty="0">
                        <a:latin typeface="Tajawal" panose="00000500000000000000" pitchFamily="2" charset="-78"/>
                        <a:cs typeface="Tajawal" panose="00000500000000000000" pitchFamily="2" charset="-7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16175184"/>
                  </a:ext>
                </a:extLst>
              </a:tr>
              <a:tr h="532893">
                <a:tc>
                  <a:txBody>
                    <a:bodyPr/>
                    <a:lstStyle/>
                    <a:p>
                      <a:pPr algn="ctr" rtl="1"/>
                      <a:r>
                        <a:rPr lang="ar-SA" dirty="0">
                          <a:latin typeface="Tajawal" panose="00000500000000000000" pitchFamily="2" charset="-78"/>
                          <a:cs typeface="Tajawal" panose="00000500000000000000" pitchFamily="2" charset="-78"/>
                        </a:rPr>
                        <a:t>سي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dirty="0">
                          <a:latin typeface="Tajawal" panose="00000500000000000000" pitchFamily="2" charset="-78"/>
                          <a:cs typeface="Tajawal" panose="00000500000000000000" pitchFamily="2" charset="-78"/>
                        </a:rPr>
                        <a:t>PHP</a:t>
                      </a:r>
                      <a:endParaRPr lang="ar-SA" dirty="0">
                        <a:latin typeface="Tajawal" panose="00000500000000000000" pitchFamily="2" charset="-78"/>
                        <a:cs typeface="Tajawal" panose="00000500000000000000" pitchFamily="2" charset="-7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20218785"/>
                  </a:ext>
                </a:extLst>
              </a:tr>
              <a:tr h="532893">
                <a:tc>
                  <a:txBody>
                    <a:bodyPr/>
                    <a:lstStyle/>
                    <a:p>
                      <a:pPr algn="ctr" rtl="1"/>
                      <a:r>
                        <a:rPr lang="ar-SA" dirty="0">
                          <a:latin typeface="Tajawal" panose="00000500000000000000" pitchFamily="2" charset="-78"/>
                          <a:cs typeface="Tajawal" panose="00000500000000000000" pitchFamily="2" charset="-78"/>
                        </a:rPr>
                        <a:t>باسكال</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ar-SA" dirty="0">
                          <a:latin typeface="Tajawal" panose="00000500000000000000" pitchFamily="2" charset="-78"/>
                          <a:cs typeface="Tajawal" panose="00000500000000000000" pitchFamily="2" charset="-78"/>
                        </a:rPr>
                        <a:t>جافا</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9318422"/>
                  </a:ext>
                </a:extLst>
              </a:tr>
              <a:tr h="532893">
                <a:tc>
                  <a:txBody>
                    <a:bodyPr/>
                    <a:lstStyle/>
                    <a:p>
                      <a:pPr algn="ctr" rtl="1"/>
                      <a:r>
                        <a:rPr lang="ar-SA" dirty="0">
                          <a:latin typeface="Tajawal" panose="00000500000000000000" pitchFamily="2" charset="-78"/>
                          <a:cs typeface="Tajawal" panose="00000500000000000000" pitchFamily="2" charset="-78"/>
                        </a:rPr>
                        <a:t>ليسب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ar-SA" dirty="0">
                          <a:latin typeface="Tajawal" panose="00000500000000000000" pitchFamily="2" charset="-78"/>
                          <a:cs typeface="Tajawal" panose="00000500000000000000" pitchFamily="2" charset="-78"/>
                        </a:rPr>
                        <a:t>بيرل</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5706111"/>
                  </a:ext>
                </a:extLst>
              </a:tr>
              <a:tr h="532893">
                <a:tc>
                  <a:txBody>
                    <a:bodyPr/>
                    <a:lstStyle/>
                    <a:p>
                      <a:pPr algn="ctr" rtl="1"/>
                      <a:r>
                        <a:rPr lang="ar-SA" dirty="0">
                          <a:latin typeface="Tajawal" panose="00000500000000000000" pitchFamily="2" charset="-78"/>
                          <a:cs typeface="Tajawal" panose="00000500000000000000" pitchFamily="2" charset="-78"/>
                        </a:rPr>
                        <a:t>فيجوال بيسك</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ar-SA" dirty="0">
                          <a:latin typeface="Tajawal" panose="00000500000000000000" pitchFamily="2" charset="-78"/>
                          <a:cs typeface="Tajawal" panose="00000500000000000000" pitchFamily="2" charset="-78"/>
                        </a:rPr>
                        <a:t>كوتلن</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892751"/>
                  </a:ext>
                </a:extLst>
              </a:tr>
              <a:tr h="532893">
                <a:tc>
                  <a:txBody>
                    <a:bodyPr/>
                    <a:lstStyle/>
                    <a:p>
                      <a:pPr algn="ctr" rtl="1"/>
                      <a:r>
                        <a:rPr lang="ar-SA" dirty="0">
                          <a:latin typeface="Tajawal" panose="00000500000000000000" pitchFamily="2" charset="-78"/>
                          <a:cs typeface="Tajawal" panose="00000500000000000000" pitchFamily="2" charset="-78"/>
                        </a:rPr>
                        <a:t>سي شارب</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ar-SA" dirty="0">
                          <a:latin typeface="Tajawal" panose="00000500000000000000" pitchFamily="2" charset="-78"/>
                          <a:cs typeface="Tajawal" panose="00000500000000000000" pitchFamily="2" charset="-78"/>
                        </a:rPr>
                        <a:t>جافا سكريبت</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28344656"/>
                  </a:ext>
                </a:extLst>
              </a:tr>
            </a:tbl>
          </a:graphicData>
        </a:graphic>
      </p:graphicFrame>
      <p:sp>
        <p:nvSpPr>
          <p:cNvPr id="32" name="TextBox 3">
            <a:extLst>
              <a:ext uri="{FF2B5EF4-FFF2-40B4-BE49-F238E27FC236}">
                <a16:creationId xmlns:a16="http://schemas.microsoft.com/office/drawing/2014/main" id="{C3E567B5-1680-8B6B-8B28-BBB0221FAAE5}"/>
              </a:ext>
            </a:extLst>
          </p:cNvPr>
          <p:cNvSpPr txBox="1"/>
          <p:nvPr/>
        </p:nvSpPr>
        <p:spPr>
          <a:xfrm>
            <a:off x="1028700" y="925185"/>
            <a:ext cx="12322800" cy="1077218"/>
          </a:xfrm>
          <a:prstGeom prst="rect">
            <a:avLst/>
          </a:prstGeom>
        </p:spPr>
        <p:txBody>
          <a:bodyPr lIns="0" tIns="0" rIns="0" bIns="0" rtlCol="0" anchor="t">
            <a:spAutoFit/>
          </a:bodyPr>
          <a:lstStyle/>
          <a:p>
            <a:pPr>
              <a:lnSpc>
                <a:spcPts val="8000"/>
              </a:lnSpc>
            </a:pPr>
            <a:r>
              <a:rPr lang="ar-SA" sz="8000" dirty="0">
                <a:solidFill>
                  <a:srgbClr val="000000"/>
                </a:solidFill>
                <a:latin typeface="Tajawal" panose="00000500000000000000" pitchFamily="2" charset="-78"/>
                <a:cs typeface="Tajawal" panose="00000500000000000000" pitchFamily="2" charset="-78"/>
              </a:rPr>
              <a:t>لغات البرمجة</a:t>
            </a:r>
            <a:endParaRPr lang="en-US" sz="8000" dirty="0">
              <a:solidFill>
                <a:srgbClr val="000000"/>
              </a:solidFill>
              <a:latin typeface="Tajawal" panose="00000500000000000000" pitchFamily="2" charset="-78"/>
              <a:cs typeface="Tajawal" panose="00000500000000000000" pitchFamily="2" charset="-7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056803">
            <a:off x="13258592" y="484101"/>
            <a:ext cx="14943276" cy="11798962"/>
          </a:xfrm>
          <a:custGeom>
            <a:avLst/>
            <a:gdLst/>
            <a:ahLst/>
            <a:cxnLst/>
            <a:rect l="l" t="t" r="r" b="b"/>
            <a:pathLst>
              <a:path w="14943276" h="11798962">
                <a:moveTo>
                  <a:pt x="0" y="0"/>
                </a:moveTo>
                <a:lnTo>
                  <a:pt x="14943276" y="0"/>
                </a:lnTo>
                <a:lnTo>
                  <a:pt x="14943276" y="11798962"/>
                </a:lnTo>
                <a:lnTo>
                  <a:pt x="0" y="11798962"/>
                </a:lnTo>
                <a:lnTo>
                  <a:pt x="0" y="0"/>
                </a:lnTo>
                <a:close/>
              </a:path>
            </a:pathLst>
          </a:custGeom>
          <a:blipFill>
            <a:blip r:embed="rId3">
              <a:alphaModFix amt="35000"/>
            </a:blip>
            <a:stretch>
              <a:fillRect/>
            </a:stretch>
          </a:blipFill>
        </p:spPr>
        <p:txBody>
          <a:bodyPr/>
          <a:lstStyle/>
          <a:p>
            <a:endParaRPr lang="ar-SA"/>
          </a:p>
        </p:txBody>
      </p:sp>
      <p:sp>
        <p:nvSpPr>
          <p:cNvPr id="6" name="AutoShape 6"/>
          <p:cNvSpPr/>
          <p:nvPr/>
        </p:nvSpPr>
        <p:spPr>
          <a:xfrm>
            <a:off x="5387821" y="9397769"/>
            <a:ext cx="7179693" cy="0"/>
          </a:xfrm>
          <a:prstGeom prst="line">
            <a:avLst/>
          </a:prstGeom>
          <a:ln w="19050" cap="flat">
            <a:solidFill>
              <a:srgbClr val="635FED"/>
            </a:solidFill>
            <a:prstDash val="solid"/>
            <a:headEnd type="none" w="sm" len="sm"/>
            <a:tailEnd type="none" w="sm" len="sm"/>
          </a:ln>
        </p:spPr>
        <p:txBody>
          <a:bodyPr/>
          <a:lstStyle/>
          <a:p>
            <a:endParaRPr lang="ar-SA" dirty="0"/>
          </a:p>
        </p:txBody>
      </p:sp>
      <p:sp>
        <p:nvSpPr>
          <p:cNvPr id="30" name="TextBox 30"/>
          <p:cNvSpPr txBox="1"/>
          <p:nvPr/>
        </p:nvSpPr>
        <p:spPr>
          <a:xfrm>
            <a:off x="1246164" y="899547"/>
            <a:ext cx="7241603" cy="1009892"/>
          </a:xfrm>
          <a:prstGeom prst="rect">
            <a:avLst/>
          </a:prstGeom>
        </p:spPr>
        <p:txBody>
          <a:bodyPr lIns="0" tIns="0" rIns="0" bIns="0" rtlCol="0" anchor="t">
            <a:spAutoFit/>
          </a:bodyPr>
          <a:lstStyle/>
          <a:p>
            <a:pPr algn="l">
              <a:lnSpc>
                <a:spcPts val="7500"/>
              </a:lnSpc>
            </a:pPr>
            <a:r>
              <a:rPr lang="ar-SA" sz="7500" dirty="0">
                <a:solidFill>
                  <a:srgbClr val="000000"/>
                </a:solidFill>
                <a:latin typeface="Tajawal" panose="00000500000000000000" pitchFamily="2" charset="-78"/>
                <a:cs typeface="Tajawal" panose="00000500000000000000" pitchFamily="2" charset="-78"/>
              </a:rPr>
              <a:t>البرمجة الحديثة</a:t>
            </a:r>
            <a:endParaRPr lang="en-US" sz="7500" dirty="0">
              <a:solidFill>
                <a:srgbClr val="000000"/>
              </a:solidFill>
              <a:latin typeface="Tajawal" panose="00000500000000000000" pitchFamily="2" charset="-78"/>
              <a:cs typeface="Tajawal" panose="00000500000000000000" pitchFamily="2" charset="-78"/>
            </a:endParaRPr>
          </a:p>
        </p:txBody>
      </p:sp>
      <p:sp>
        <p:nvSpPr>
          <p:cNvPr id="45" name="عنصر نائب للتذييل 44">
            <a:extLst>
              <a:ext uri="{FF2B5EF4-FFF2-40B4-BE49-F238E27FC236}">
                <a16:creationId xmlns:a16="http://schemas.microsoft.com/office/drawing/2014/main" id="{7521B7AE-2C17-378A-6DAF-214DF3E09C85}"/>
              </a:ext>
            </a:extLst>
          </p:cNvPr>
          <p:cNvSpPr>
            <a:spLocks noGrp="1"/>
          </p:cNvSpPr>
          <p:nvPr>
            <p:ph type="ftr" sz="quarter" idx="11"/>
          </p:nvPr>
        </p:nvSpPr>
        <p:spPr>
          <a:xfrm>
            <a:off x="7075774" y="9681774"/>
            <a:ext cx="2895600" cy="365125"/>
          </a:xfrm>
        </p:spPr>
        <p:txBody>
          <a:bodyPr/>
          <a:lstStyle/>
          <a:p>
            <a:r>
              <a:rPr lang="ar-SA" dirty="0">
                <a:latin typeface="Tajawal" panose="00000500000000000000" pitchFamily="2" charset="-78"/>
                <a:cs typeface="Tajawal" panose="00000500000000000000" pitchFamily="2" charset="-78"/>
              </a:rPr>
              <a:t>المؤسسة العامة للتدريب التقني و المهني</a:t>
            </a:r>
            <a:endParaRPr lang="en-US" dirty="0">
              <a:latin typeface="Tajawal" panose="00000500000000000000" pitchFamily="2" charset="-78"/>
              <a:cs typeface="Tajawal" panose="00000500000000000000" pitchFamily="2" charset="-78"/>
            </a:endParaRPr>
          </a:p>
        </p:txBody>
      </p:sp>
      <p:pic>
        <p:nvPicPr>
          <p:cNvPr id="46" name="رسم 45">
            <a:extLst>
              <a:ext uri="{FF2B5EF4-FFF2-40B4-BE49-F238E27FC236}">
                <a16:creationId xmlns:a16="http://schemas.microsoft.com/office/drawing/2014/main" id="{52756B5E-8B32-E271-C41E-83DB5EAD498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92200" y="250192"/>
            <a:ext cx="4181475" cy="1085850"/>
          </a:xfrm>
          <a:prstGeom prst="rect">
            <a:avLst/>
          </a:prstGeom>
        </p:spPr>
      </p:pic>
      <p:sp>
        <p:nvSpPr>
          <p:cNvPr id="47" name="TextBox 11">
            <a:extLst>
              <a:ext uri="{FF2B5EF4-FFF2-40B4-BE49-F238E27FC236}">
                <a16:creationId xmlns:a16="http://schemas.microsoft.com/office/drawing/2014/main" id="{3A6DE598-BEB9-716A-BC28-112CA2841BCA}"/>
              </a:ext>
            </a:extLst>
          </p:cNvPr>
          <p:cNvSpPr txBox="1"/>
          <p:nvPr/>
        </p:nvSpPr>
        <p:spPr>
          <a:xfrm>
            <a:off x="892743" y="9286391"/>
            <a:ext cx="3541345" cy="456985"/>
          </a:xfrm>
          <a:prstGeom prst="rect">
            <a:avLst/>
          </a:prstGeom>
        </p:spPr>
        <p:txBody>
          <a:bodyPr lIns="0" tIns="0" rIns="0" bIns="0" rtlCol="0" anchor="t">
            <a:spAutoFit/>
          </a:bodyPr>
          <a:lstStyle/>
          <a:p>
            <a:pPr algn="ctr">
              <a:lnSpc>
                <a:spcPts val="4200"/>
              </a:lnSpc>
            </a:pPr>
            <a:r>
              <a:rPr lang="en-US" sz="1600" dirty="0">
                <a:solidFill>
                  <a:srgbClr val="635FED"/>
                </a:solidFill>
                <a:latin typeface="Open Sans"/>
              </a:rPr>
              <a:t>May 14 , 2024</a:t>
            </a:r>
          </a:p>
        </p:txBody>
      </p:sp>
      <p:sp>
        <p:nvSpPr>
          <p:cNvPr id="48" name="مربع نص 47">
            <a:extLst>
              <a:ext uri="{FF2B5EF4-FFF2-40B4-BE49-F238E27FC236}">
                <a16:creationId xmlns:a16="http://schemas.microsoft.com/office/drawing/2014/main" id="{F6755B04-AAC2-2158-FDBE-A0F09B2A34EC}"/>
              </a:ext>
            </a:extLst>
          </p:cNvPr>
          <p:cNvSpPr txBox="1"/>
          <p:nvPr/>
        </p:nvSpPr>
        <p:spPr>
          <a:xfrm>
            <a:off x="1981789" y="2053568"/>
            <a:ext cx="14324422" cy="7121180"/>
          </a:xfrm>
          <a:prstGeom prst="rect">
            <a:avLst/>
          </a:prstGeom>
          <a:noFill/>
        </p:spPr>
        <p:txBody>
          <a:bodyPr wrap="square" rtlCol="1">
            <a:spAutoFit/>
          </a:bodyPr>
          <a:lstStyle/>
          <a:p>
            <a:pPr algn="ctr">
              <a:lnSpc>
                <a:spcPct val="150000"/>
              </a:lnSpc>
            </a:pPr>
            <a:r>
              <a:rPr lang="ar-SA" dirty="0">
                <a:latin typeface="Tajawal" panose="00000500000000000000" pitchFamily="2" charset="-78"/>
                <a:cs typeface="Tajawal" panose="00000500000000000000" pitchFamily="2" charset="-78"/>
              </a:rPr>
              <a:t>متطلبات الجودة لكل نهج في عملية تطوير البرامج، يجب على البرنامج النهائي أن يحقق خصائص جوهرية، مثل:</a:t>
            </a:r>
          </a:p>
          <a:p>
            <a:pPr algn="ctr">
              <a:lnSpc>
                <a:spcPct val="150000"/>
              </a:lnSpc>
            </a:pPr>
            <a:r>
              <a:rPr lang="ar-SA" dirty="0">
                <a:latin typeface="Tajawal" panose="00000500000000000000" pitchFamily="2" charset="-78"/>
                <a:cs typeface="Tajawal" panose="00000500000000000000" pitchFamily="2" charset="-78"/>
              </a:rPr>
              <a:t> الاعتمادية: وهي كم عدد المرات التي تكون فيها نتائج البرنامج صحيحة. يعتمد هذا على الدقة النظرية للخوارزميات، وتقليل أخطاء البرمجة إلى الحد الأدنى مثل الأخطاء في إدارة الموارد (على سبيل المثال تجاوزات في مساحات التخزين المؤقتة) والأخطاء المنطقية (مثل القسمة على الصفر). </a:t>
            </a:r>
          </a:p>
          <a:p>
            <a:pPr algn="ctr">
              <a:lnSpc>
                <a:spcPct val="150000"/>
              </a:lnSpc>
            </a:pPr>
            <a:r>
              <a:rPr lang="ar-SA" dirty="0">
                <a:latin typeface="Tajawal" panose="00000500000000000000" pitchFamily="2" charset="-78"/>
                <a:cs typeface="Tajawal" panose="00000500000000000000" pitchFamily="2" charset="-78"/>
              </a:rPr>
              <a:t>المتانة: مدى توقع البرنامج للمشاكل بسبب الأخطاء  ،  يتضمن ذلك مواقف مثل البيانات غير الصحيحة أو غير المناسبة أو التالفة وعدم توفر الموارد اللازمة مثل الذاكرة وخدمات نظام التشغيل واتصالات الشبكة وخطأ المستخدم وانقطاع الطاقة غير المتوقع. </a:t>
            </a:r>
          </a:p>
          <a:p>
            <a:pPr algn="ctr">
              <a:lnSpc>
                <a:spcPct val="150000"/>
              </a:lnSpc>
            </a:pPr>
            <a:r>
              <a:rPr lang="ar-SA" dirty="0">
                <a:latin typeface="Tajawal" panose="00000500000000000000" pitchFamily="2" charset="-78"/>
                <a:cs typeface="Tajawal" panose="00000500000000000000" pitchFamily="2" charset="-78"/>
              </a:rPr>
              <a:t>الصلاحية: بيئة العمل الخاصة بالبرنامج: السهولة التي يمكن بها استخدام البرنامج للغرض المقصود منه أو حتى في بعض الحالات لأغراض غير متوقعة. يتضمن ذلك مجموعة واسعة من العناصر النصية والرسوماتية وفي بعض الأحيان للأجهزة التي تعمل على تحسين وضوح حدس التماسك واكتمال واجهة مستخدم البرنامج. </a:t>
            </a:r>
          </a:p>
          <a:p>
            <a:pPr algn="ctr">
              <a:lnSpc>
                <a:spcPct val="150000"/>
              </a:lnSpc>
            </a:pPr>
            <a:r>
              <a:rPr lang="ar-SA" dirty="0">
                <a:latin typeface="Tajawal" panose="00000500000000000000" pitchFamily="2" charset="-78"/>
                <a:cs typeface="Tajawal" panose="00000500000000000000" pitchFamily="2" charset="-78"/>
              </a:rPr>
              <a:t>القابلية للنقل: مجموعة أجهزة الكمبيوتر وأنظمة التشغيل الأساسية التي يمكنها تجميع / تفسير الشفرة المصدرية للبرنامج وتشغيلها. يعتمد هذا على الاختلافات في تسهيلات البرمجة التي توفرها الأنظمة الأساسية المختلفة بما في ذلك موارد الأجهزة ونظام التشغيل والسلوك المتوقع للجهاز ونظام التشغيل وتوافر مترجمين خاصين بالمنصة (وأحيانًا المكتبات) للغة الكود المصدري. </a:t>
            </a:r>
          </a:p>
          <a:p>
            <a:pPr algn="ctr">
              <a:lnSpc>
                <a:spcPct val="150000"/>
              </a:lnSpc>
            </a:pPr>
            <a:r>
              <a:rPr lang="ar-SA" dirty="0">
                <a:latin typeface="Tajawal" panose="00000500000000000000" pitchFamily="2" charset="-78"/>
                <a:cs typeface="Tajawal" panose="00000500000000000000" pitchFamily="2" charset="-78"/>
              </a:rPr>
              <a:t>القابلية للصيانة: سهولة تعديل البرنامج بواسطة مطوريه الحاليين أو المستقبليين من أجل إجراء تحسينات أو تخصيصات أو إصلاح الأخطاء وثغرات الأمان أو تكييفها مع بيئات جديدة. الممارسات الجيدة  أثناء التطوير الأولي تحدث فرقًا في هذا الصدد. قد لا تكون هذه الجودة واضحة بشكل مباشر للمستخدم النهائي ولكنها قد تؤثر بشكل كبير على مصير البرنامج على المدى الطويل.</a:t>
            </a:r>
          </a:p>
          <a:p>
            <a:pPr algn="ctr">
              <a:lnSpc>
                <a:spcPct val="150000"/>
              </a:lnSpc>
            </a:pPr>
            <a:r>
              <a:rPr lang="ar-SA" dirty="0">
                <a:latin typeface="Tajawal" panose="00000500000000000000" pitchFamily="2" charset="-78"/>
                <a:cs typeface="Tajawal" panose="00000500000000000000" pitchFamily="2" charset="-78"/>
              </a:rPr>
              <a:t> الفعالية/الأداء: قياس موارد النظام التي يستهلكها البرنامج (وقت المعالج مساحة الذاكرة الأجهزة البطيئة مثل الأقراص عرض النطاق الترددي للشبكة وحتى تفاعل المستخدم إلى حد ما): كلما كان ذلك أقل كان ذلك أفضل. يتضمن ذلك أيضًا إدارة الموارد بعناية على سبيل المثال تنظيف الملفات المؤقتة والتخلص من تسرب الذاكرة.</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635FED"/>
        </a:solidFill>
        <a:effectLst/>
      </p:bgPr>
    </p:bg>
    <p:spTree>
      <p:nvGrpSpPr>
        <p:cNvPr id="1" name=""/>
        <p:cNvGrpSpPr/>
        <p:nvPr/>
      </p:nvGrpSpPr>
      <p:grpSpPr>
        <a:xfrm>
          <a:off x="0" y="0"/>
          <a:ext cx="0" cy="0"/>
          <a:chOff x="0" y="0"/>
          <a:chExt cx="0" cy="0"/>
        </a:xfrm>
      </p:grpSpPr>
      <p:sp>
        <p:nvSpPr>
          <p:cNvPr id="2" name="Freeform 2"/>
          <p:cNvSpPr/>
          <p:nvPr/>
        </p:nvSpPr>
        <p:spPr>
          <a:xfrm>
            <a:off x="9177336" y="5699580"/>
            <a:ext cx="14578232" cy="11510729"/>
          </a:xfrm>
          <a:custGeom>
            <a:avLst/>
            <a:gdLst/>
            <a:ahLst/>
            <a:cxnLst/>
            <a:rect l="l" t="t" r="r" b="b"/>
            <a:pathLst>
              <a:path w="14578232" h="11510729">
                <a:moveTo>
                  <a:pt x="0" y="0"/>
                </a:moveTo>
                <a:lnTo>
                  <a:pt x="14578233" y="0"/>
                </a:lnTo>
                <a:lnTo>
                  <a:pt x="14578233" y="11510729"/>
                </a:lnTo>
                <a:lnTo>
                  <a:pt x="0" y="11510729"/>
                </a:lnTo>
                <a:lnTo>
                  <a:pt x="0" y="0"/>
                </a:lnTo>
                <a:close/>
              </a:path>
            </a:pathLst>
          </a:custGeom>
          <a:blipFill>
            <a:blip r:embed="rId3"/>
            <a:stretch>
              <a:fillRect/>
            </a:stretch>
          </a:blipFill>
        </p:spPr>
        <p:txBody>
          <a:bodyPr/>
          <a:lstStyle/>
          <a:p>
            <a:endParaRPr lang="ar-SA"/>
          </a:p>
        </p:txBody>
      </p:sp>
      <p:sp>
        <p:nvSpPr>
          <p:cNvPr id="3" name="TextBox 3"/>
          <p:cNvSpPr txBox="1"/>
          <p:nvPr/>
        </p:nvSpPr>
        <p:spPr>
          <a:xfrm>
            <a:off x="1028700" y="1181100"/>
            <a:ext cx="12322800" cy="1000274"/>
          </a:xfrm>
          <a:prstGeom prst="rect">
            <a:avLst/>
          </a:prstGeom>
        </p:spPr>
        <p:txBody>
          <a:bodyPr lIns="0" tIns="0" rIns="0" bIns="0" rtlCol="0" anchor="t">
            <a:spAutoFit/>
          </a:bodyPr>
          <a:lstStyle/>
          <a:p>
            <a:pPr algn="l">
              <a:lnSpc>
                <a:spcPts val="8000"/>
              </a:lnSpc>
            </a:pPr>
            <a:r>
              <a:rPr lang="ar-SA" sz="6000" dirty="0">
                <a:solidFill>
                  <a:srgbClr val="FFFFFF"/>
                </a:solidFill>
                <a:latin typeface="Tajawal" panose="00000500000000000000" pitchFamily="2" charset="-78"/>
                <a:cs typeface="Tajawal" panose="00000500000000000000" pitchFamily="2" charset="-78"/>
              </a:rPr>
              <a:t>القدرة على قراءة الشفرة المصدرية</a:t>
            </a:r>
            <a:endParaRPr lang="en-US" sz="6000" dirty="0">
              <a:solidFill>
                <a:srgbClr val="FFFFFF"/>
              </a:solidFill>
              <a:latin typeface="Tajawal" panose="00000500000000000000" pitchFamily="2" charset="-78"/>
              <a:cs typeface="Tajawal" panose="00000500000000000000" pitchFamily="2" charset="-78"/>
            </a:endParaRPr>
          </a:p>
        </p:txBody>
      </p:sp>
      <p:sp>
        <p:nvSpPr>
          <p:cNvPr id="4" name="AutoShape 4"/>
          <p:cNvSpPr/>
          <p:nvPr/>
        </p:nvSpPr>
        <p:spPr>
          <a:xfrm>
            <a:off x="5554153" y="9423399"/>
            <a:ext cx="7179693" cy="0"/>
          </a:xfrm>
          <a:prstGeom prst="line">
            <a:avLst/>
          </a:prstGeom>
          <a:ln w="19050" cap="flat">
            <a:solidFill>
              <a:srgbClr val="FFFFFF"/>
            </a:solidFill>
            <a:prstDash val="solid"/>
            <a:headEnd type="none" w="sm" len="sm"/>
            <a:tailEnd type="none" w="sm" len="sm"/>
          </a:ln>
        </p:spPr>
        <p:txBody>
          <a:bodyPr/>
          <a:lstStyle/>
          <a:p>
            <a:endParaRPr lang="ar-SA"/>
          </a:p>
        </p:txBody>
      </p:sp>
      <p:sp>
        <p:nvSpPr>
          <p:cNvPr id="40" name="عنصر نائب للتذييل 39">
            <a:extLst>
              <a:ext uri="{FF2B5EF4-FFF2-40B4-BE49-F238E27FC236}">
                <a16:creationId xmlns:a16="http://schemas.microsoft.com/office/drawing/2014/main" id="{2BC2F56D-9A55-DDCF-F408-F5780432117F}"/>
              </a:ext>
            </a:extLst>
          </p:cNvPr>
          <p:cNvSpPr>
            <a:spLocks noGrp="1"/>
          </p:cNvSpPr>
          <p:nvPr>
            <p:ph type="ftr" sz="quarter" idx="11"/>
          </p:nvPr>
        </p:nvSpPr>
        <p:spPr>
          <a:xfrm>
            <a:off x="7190100" y="9768979"/>
            <a:ext cx="2895600" cy="365125"/>
          </a:xfrm>
        </p:spPr>
        <p:txBody>
          <a:bodyPr/>
          <a:lstStyle/>
          <a:p>
            <a:r>
              <a:rPr lang="ar-SA" dirty="0">
                <a:solidFill>
                  <a:schemeClr val="bg1"/>
                </a:solidFill>
                <a:latin typeface="Tajawal" panose="00000500000000000000" pitchFamily="2" charset="-78"/>
                <a:cs typeface="Tajawal" panose="00000500000000000000" pitchFamily="2" charset="-78"/>
              </a:rPr>
              <a:t>المؤسسة العامة للتدريب التقني و المهني</a:t>
            </a:r>
            <a:endParaRPr lang="en-US" dirty="0">
              <a:solidFill>
                <a:schemeClr val="bg1"/>
              </a:solidFill>
              <a:latin typeface="Tajawal" panose="00000500000000000000" pitchFamily="2" charset="-78"/>
              <a:cs typeface="Tajawal" panose="00000500000000000000" pitchFamily="2" charset="-78"/>
            </a:endParaRPr>
          </a:p>
        </p:txBody>
      </p:sp>
      <p:pic>
        <p:nvPicPr>
          <p:cNvPr id="41" name="رسم 40">
            <a:extLst>
              <a:ext uri="{FF2B5EF4-FFF2-40B4-BE49-F238E27FC236}">
                <a16:creationId xmlns:a16="http://schemas.microsoft.com/office/drawing/2014/main" id="{0C95A3B0-BC4A-95C0-F55B-E02EEE17957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92200" y="266700"/>
            <a:ext cx="4181475" cy="1085850"/>
          </a:xfrm>
          <a:prstGeom prst="rect">
            <a:avLst/>
          </a:prstGeom>
        </p:spPr>
      </p:pic>
      <p:sp>
        <p:nvSpPr>
          <p:cNvPr id="42" name="TextBox 11">
            <a:extLst>
              <a:ext uri="{FF2B5EF4-FFF2-40B4-BE49-F238E27FC236}">
                <a16:creationId xmlns:a16="http://schemas.microsoft.com/office/drawing/2014/main" id="{79B255DC-F594-0B04-52C9-C27FDF8BF9D9}"/>
              </a:ext>
            </a:extLst>
          </p:cNvPr>
          <p:cNvSpPr txBox="1"/>
          <p:nvPr/>
        </p:nvSpPr>
        <p:spPr>
          <a:xfrm>
            <a:off x="1028700" y="9107986"/>
            <a:ext cx="3541345" cy="456985"/>
          </a:xfrm>
          <a:prstGeom prst="rect">
            <a:avLst/>
          </a:prstGeom>
        </p:spPr>
        <p:txBody>
          <a:bodyPr lIns="0" tIns="0" rIns="0" bIns="0" rtlCol="0" anchor="t">
            <a:spAutoFit/>
          </a:bodyPr>
          <a:lstStyle/>
          <a:p>
            <a:pPr algn="ctr">
              <a:lnSpc>
                <a:spcPts val="4200"/>
              </a:lnSpc>
            </a:pPr>
            <a:r>
              <a:rPr lang="en-US" sz="1600" dirty="0">
                <a:solidFill>
                  <a:schemeClr val="bg1"/>
                </a:solidFill>
                <a:latin typeface="Open Sans"/>
              </a:rPr>
              <a:t>May 14 , 2024</a:t>
            </a:r>
          </a:p>
        </p:txBody>
      </p:sp>
      <p:sp>
        <p:nvSpPr>
          <p:cNvPr id="44" name="مربع نص 43">
            <a:extLst>
              <a:ext uri="{FF2B5EF4-FFF2-40B4-BE49-F238E27FC236}">
                <a16:creationId xmlns:a16="http://schemas.microsoft.com/office/drawing/2014/main" id="{7DB0BE5B-C327-8BB3-C6CF-308AA1998AB8}"/>
              </a:ext>
            </a:extLst>
          </p:cNvPr>
          <p:cNvSpPr txBox="1"/>
          <p:nvPr/>
        </p:nvSpPr>
        <p:spPr>
          <a:xfrm>
            <a:off x="718176" y="3795089"/>
            <a:ext cx="16918319" cy="3539430"/>
          </a:xfrm>
          <a:prstGeom prst="rect">
            <a:avLst/>
          </a:prstGeom>
          <a:noFill/>
        </p:spPr>
        <p:txBody>
          <a:bodyPr wrap="square">
            <a:spAutoFit/>
          </a:bodyPr>
          <a:lstStyle/>
          <a:p>
            <a:pPr algn="ctr"/>
            <a:r>
              <a:rPr lang="ar-SA" sz="2800" b="0" i="0" dirty="0">
                <a:solidFill>
                  <a:schemeClr val="bg1"/>
                </a:solidFill>
                <a:effectLst/>
                <a:latin typeface="Tajawal" panose="00000500000000000000" pitchFamily="2" charset="-78"/>
                <a:cs typeface="Tajawal" panose="00000500000000000000" pitchFamily="2" charset="-78"/>
              </a:rPr>
              <a:t>في علم الحاسوب ، القدرة على القراءة تشير إلى مدى السهولة التي يحتاجها قارئ بشري لفهم هدف، التحكم في تدفق، وعملية الشيفرة المصدرية. تؤثر على جوانب الجودة المذكورة في الأعلى، بما في ذلك القابلية للنقل، الصلاحية، والأهم القابلية للصيانة. تعتبر سهولة القراءة مهمة لأن المبرمجين يقضون معظم وقتهم في القراءة في محاولة لفهم وتعديل التعليمات البرمجية المصدر الموجودة بدلاً من كتابة شفرة مصدر جديدة. غالبًا ما تؤدي الشفرة غير القابلة للقراءة إلى الأخطاء وعدم الكفاءة والرموز المكررة. وجدت دراسة أن بعض التحولات البسيطة في قابلية القراءة جعلت الشفرة أقصر وقللت بشكل كبير من الوقت لفهمها. اتباع أسلوب برمجة ثابت يساعد غالبًا على القراءة. ومع ذلك فإن القراءة أكثر من مجرد أسلوب البرمجة. هناك العديد من العوامل التي لها علاقة قليلة أو لا علاقة لها بقدرة الكمبيوتر على ترجمة التعليمات البرمجية وتنفيذها بكفاءة تساهم في سهولة القراءة.</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نسق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212</TotalTime>
  <Words>1430</Words>
  <Application>Microsoft Office PowerPoint</Application>
  <PresentationFormat>مخصص</PresentationFormat>
  <Paragraphs>94</Paragraphs>
  <Slides>10</Slides>
  <Notes>9</Notes>
  <HiddenSlides>0</HiddenSlides>
  <MMClips>0</MMClips>
  <ScaleCrop>false</ScaleCrop>
  <HeadingPairs>
    <vt:vector size="6" baseType="variant">
      <vt:variant>
        <vt:lpstr>الخطوط المستخدمة</vt:lpstr>
      </vt:variant>
      <vt:variant>
        <vt:i4>7</vt:i4>
      </vt:variant>
      <vt:variant>
        <vt:lpstr>نسق</vt:lpstr>
      </vt:variant>
      <vt:variant>
        <vt:i4>1</vt:i4>
      </vt:variant>
      <vt:variant>
        <vt:lpstr>عناوين الشرائح</vt:lpstr>
      </vt:variant>
      <vt:variant>
        <vt:i4>10</vt:i4>
      </vt:variant>
    </vt:vector>
  </HeadingPairs>
  <TitlesOfParts>
    <vt:vector size="18" baseType="lpstr">
      <vt:lpstr>Aptos</vt:lpstr>
      <vt:lpstr>Open Sans</vt:lpstr>
      <vt:lpstr>Open Sans Bold</vt:lpstr>
      <vt:lpstr>Aharoni</vt:lpstr>
      <vt:lpstr>Arial</vt:lpstr>
      <vt:lpstr>Tajawal</vt:lpstr>
      <vt:lpstr>Calibri</vt:lpstr>
      <vt:lpstr>Office Theme</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Gradient Elements Marketing Proposal Slide Deck Presentation</dc:title>
  <dc:creator>Azyz25 AA</dc:creator>
  <cp:lastModifiedBy>Azyz25 AA</cp:lastModifiedBy>
  <cp:revision>2</cp:revision>
  <dcterms:created xsi:type="dcterms:W3CDTF">2006-08-16T00:00:00Z</dcterms:created>
  <dcterms:modified xsi:type="dcterms:W3CDTF">2025-03-12T23:30:33Z</dcterms:modified>
  <dc:identifier>DAGFNxAjOJw</dc:identifier>
</cp:coreProperties>
</file>

<file path=docProps/thumbnail.jpeg>
</file>